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55"/>
  </p:notesMasterIdLst>
  <p:handoutMasterIdLst>
    <p:handoutMasterId r:id="rId56"/>
  </p:handoutMasterIdLst>
  <p:sldIdLst>
    <p:sldId id="393" r:id="rId2"/>
    <p:sldId id="400" r:id="rId3"/>
    <p:sldId id="341" r:id="rId4"/>
    <p:sldId id="401" r:id="rId5"/>
    <p:sldId id="405" r:id="rId6"/>
    <p:sldId id="406" r:id="rId7"/>
    <p:sldId id="407" r:id="rId8"/>
    <p:sldId id="265" r:id="rId9"/>
    <p:sldId id="286" r:id="rId10"/>
    <p:sldId id="282" r:id="rId11"/>
    <p:sldId id="284" r:id="rId12"/>
    <p:sldId id="289" r:id="rId13"/>
    <p:sldId id="283" r:id="rId14"/>
    <p:sldId id="285" r:id="rId15"/>
    <p:sldId id="408" r:id="rId16"/>
    <p:sldId id="309" r:id="rId17"/>
    <p:sldId id="409" r:id="rId18"/>
    <p:sldId id="410" r:id="rId19"/>
    <p:sldId id="261" r:id="rId20"/>
    <p:sldId id="411" r:id="rId21"/>
    <p:sldId id="412" r:id="rId22"/>
    <p:sldId id="413" r:id="rId23"/>
    <p:sldId id="414" r:id="rId24"/>
    <p:sldId id="415" r:id="rId25"/>
    <p:sldId id="416" r:id="rId26"/>
    <p:sldId id="307" r:id="rId27"/>
    <p:sldId id="330" r:id="rId28"/>
    <p:sldId id="329" r:id="rId29"/>
    <p:sldId id="418" r:id="rId30"/>
    <p:sldId id="417" r:id="rId31"/>
    <p:sldId id="320" r:id="rId32"/>
    <p:sldId id="322" r:id="rId33"/>
    <p:sldId id="323" r:id="rId34"/>
    <p:sldId id="321" r:id="rId35"/>
    <p:sldId id="271" r:id="rId36"/>
    <p:sldId id="298" r:id="rId37"/>
    <p:sldId id="296" r:id="rId38"/>
    <p:sldId id="300" r:id="rId39"/>
    <p:sldId id="301" r:id="rId40"/>
    <p:sldId id="302" r:id="rId41"/>
    <p:sldId id="272" r:id="rId42"/>
    <p:sldId id="273" r:id="rId43"/>
    <p:sldId id="303" r:id="rId44"/>
    <p:sldId id="304" r:id="rId45"/>
    <p:sldId id="306" r:id="rId46"/>
    <p:sldId id="274" r:id="rId47"/>
    <p:sldId id="420" r:id="rId48"/>
    <p:sldId id="342" r:id="rId49"/>
    <p:sldId id="343" r:id="rId50"/>
    <p:sldId id="346" r:id="rId51"/>
    <p:sldId id="347" r:id="rId52"/>
    <p:sldId id="399" r:id="rId53"/>
    <p:sldId id="339" r:id="rId54"/>
  </p:sldIdLst>
  <p:sldSz cx="12192000"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81AE"/>
    <a:srgbClr val="E39F16"/>
    <a:srgbClr val="F794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82" autoAdjust="0"/>
    <p:restoredTop sz="73440" autoAdjust="0"/>
  </p:normalViewPr>
  <p:slideViewPr>
    <p:cSldViewPr>
      <p:cViewPr varScale="1">
        <p:scale>
          <a:sx n="64" d="100"/>
          <a:sy n="64" d="100"/>
        </p:scale>
        <p:origin x="1848" y="168"/>
      </p:cViewPr>
      <p:guideLst>
        <p:guide orient="horz" pos="2160"/>
        <p:guide pos="3840"/>
      </p:guideLst>
    </p:cSldViewPr>
  </p:slideViewPr>
  <p:notesTextViewPr>
    <p:cViewPr>
      <p:scale>
        <a:sx n="1" d="1"/>
        <a:sy n="1" d="1"/>
      </p:scale>
      <p:origin x="0" y="0"/>
    </p:cViewPr>
  </p:notesTextViewPr>
  <p:notesViewPr>
    <p:cSldViewPr>
      <p:cViewPr varScale="1">
        <p:scale>
          <a:sx n="68" d="100"/>
          <a:sy n="68" d="100"/>
        </p:scale>
        <p:origin x="3101"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A487-2F4E-99ED-F2315915A21B}"/>
              </c:ext>
            </c:extLst>
          </c:dPt>
          <c:dPt>
            <c:idx val="1"/>
            <c:bubble3D val="0"/>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A487-2F4E-99ED-F2315915A21B}"/>
              </c:ext>
            </c:extLst>
          </c:dPt>
          <c:dPt>
            <c:idx val="2"/>
            <c:bubble3D val="0"/>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A487-2F4E-99ED-F2315915A21B}"/>
              </c:ext>
            </c:extLst>
          </c:dPt>
          <c:dLbls>
            <c:dLbl>
              <c:idx val="0"/>
              <c:tx>
                <c:rich>
                  <a:bodyPr/>
                  <a:lstStyle/>
                  <a:p>
                    <a:fld id="{7E1157A6-50F7-E141-A215-10E3C179BF25}" type="CATEGORYNAME">
                      <a:rPr lang="en-US"/>
                      <a:pPr/>
                      <a:t>[CATEGORY NAME]</a:t>
                    </a:fld>
                    <a:r>
                      <a:rPr lang="en-US" baseline="0"/>
                      <a:t>
</a:t>
                    </a:r>
                  </a:p>
                </c:rich>
              </c:tx>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A487-2F4E-99ED-F2315915A21B}"/>
                </c:ext>
              </c:extLst>
            </c:dLbl>
            <c:dLbl>
              <c:idx val="1"/>
              <c:tx>
                <c:rich>
                  <a:bodyPr/>
                  <a:lstStyle/>
                  <a:p>
                    <a:fld id="{EFA62D0A-B5B9-034E-A32E-42D9E9EE5329}" type="CATEGORYNAME">
                      <a:rPr lang="en-US"/>
                      <a:pPr/>
                      <a:t>[CATEGORY NAME]</a:t>
                    </a:fld>
                    <a:r>
                      <a:rPr lang="en-US" baseline="0"/>
                      <a:t>
</a:t>
                    </a:r>
                  </a:p>
                </c:rich>
              </c:tx>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A487-2F4E-99ED-F2315915A21B}"/>
                </c:ext>
              </c:extLst>
            </c:dLbl>
            <c:dLbl>
              <c:idx val="2"/>
              <c:tx>
                <c:rich>
                  <a:bodyPr/>
                  <a:lstStyle/>
                  <a:p>
                    <a:fld id="{83DEC192-3812-D940-B1D4-DADB15AE7682}" type="CATEGORYNAME">
                      <a:rPr lang="en-US" smtClean="0"/>
                      <a:pPr/>
                      <a:t>[CATEGORY NAME]</a:t>
                    </a:fld>
                    <a:endParaRPr lang="en-US"/>
                  </a:p>
                </c:rich>
              </c:tx>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A487-2F4E-99ED-F2315915A21B}"/>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Positive</c:v>
                </c:pt>
                <c:pt idx="1">
                  <c:v>Neutral</c:v>
                </c:pt>
                <c:pt idx="2">
                  <c:v>Negative</c:v>
                </c:pt>
              </c:strCache>
            </c:strRef>
          </c:cat>
          <c:val>
            <c:numRef>
              <c:f>Sheet1!$B$2:$B$4</c:f>
              <c:numCache>
                <c:formatCode>General</c:formatCode>
                <c:ptCount val="3"/>
                <c:pt idx="0">
                  <c:v>6.2</c:v>
                </c:pt>
                <c:pt idx="1">
                  <c:v>3.2</c:v>
                </c:pt>
                <c:pt idx="2">
                  <c:v>1.4</c:v>
                </c:pt>
              </c:numCache>
            </c:numRef>
          </c:val>
          <c:extLst>
            <c:ext xmlns:c16="http://schemas.microsoft.com/office/drawing/2014/chart" uri="{C3380CC4-5D6E-409C-BE32-E72D297353CC}">
              <c16:uniqueId val="{00000006-A487-2F4E-99ED-F2315915A21B}"/>
            </c:ext>
          </c:extLst>
        </c:ser>
        <c:dLbls>
          <c:dLblPos val="outEnd"/>
          <c:showLegendKey val="0"/>
          <c:showVal val="0"/>
          <c:showCatName val="1"/>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E2D058-9647-498D-80EE-CE627AFC868E}" type="datetimeFigureOut">
              <a:rPr lang="en-US" smtClean="0"/>
              <a:t>11/6/19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A9E2FA5-B3E2-4FD0-82DC-30615C514BD7}" type="slidenum">
              <a:rPr lang="en-US" smtClean="0"/>
              <a:t>‹#›</a:t>
            </a:fld>
            <a:endParaRPr lang="en-US"/>
          </a:p>
        </p:txBody>
      </p:sp>
    </p:spTree>
    <p:extLst>
      <p:ext uri="{BB962C8B-B14F-4D97-AF65-F5344CB8AC3E}">
        <p14:creationId xmlns:p14="http://schemas.microsoft.com/office/powerpoint/2010/main" val="16837059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11/6/19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1</a:t>
            </a:fld>
            <a:endParaRPr lang="en-US"/>
          </a:p>
        </p:txBody>
      </p:sp>
    </p:spTree>
    <p:extLst>
      <p:ext uri="{BB962C8B-B14F-4D97-AF65-F5344CB8AC3E}">
        <p14:creationId xmlns:p14="http://schemas.microsoft.com/office/powerpoint/2010/main" val="3926537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Bigtable master. </a:t>
            </a:r>
            <a:r>
              <a:rPr lang="en-US" dirty="0" err="1"/>
              <a:t>Xem</a:t>
            </a:r>
            <a:r>
              <a:rPr lang="en-US" dirty="0"/>
              <a:t> </a:t>
            </a:r>
            <a:r>
              <a:rPr lang="en-US" dirty="0" err="1"/>
              <a:t>lai</a:t>
            </a:r>
            <a:r>
              <a:rPr lang="en-US" dirty="0"/>
              <a:t> </a:t>
            </a:r>
            <a:r>
              <a:rPr lang="en-US" dirty="0" err="1"/>
              <a:t>cai</a:t>
            </a:r>
            <a:r>
              <a:rPr lang="en-US" dirty="0"/>
              <a:t> nay</a:t>
            </a:r>
          </a:p>
        </p:txBody>
      </p:sp>
      <p:sp>
        <p:nvSpPr>
          <p:cNvPr id="4" name="Slide Number Placeholder 3"/>
          <p:cNvSpPr>
            <a:spLocks noGrp="1"/>
          </p:cNvSpPr>
          <p:nvPr>
            <p:ph type="sldNum" sz="quarter" idx="10"/>
          </p:nvPr>
        </p:nvSpPr>
        <p:spPr/>
        <p:txBody>
          <a:bodyPr/>
          <a:lstStyle/>
          <a:p>
            <a:fld id="{75A81C56-3F07-4D59-AEB9-22866B63FE9D}" type="slidenum">
              <a:rPr lang="en-US" smtClean="0"/>
              <a:t>16</a:t>
            </a:fld>
            <a:endParaRPr lang="en-US"/>
          </a:p>
        </p:txBody>
      </p:sp>
    </p:spTree>
    <p:extLst>
      <p:ext uri="{BB962C8B-B14F-4D97-AF65-F5344CB8AC3E}">
        <p14:creationId xmlns:p14="http://schemas.microsoft.com/office/powerpoint/2010/main" val="3047427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Dịch</a:t>
            </a:r>
            <a:r>
              <a:rPr lang="en-US" dirty="0"/>
              <a:t> </a:t>
            </a:r>
            <a:r>
              <a:rPr lang="en-US" dirty="0" err="1"/>
              <a:t>vụ</a:t>
            </a:r>
            <a:r>
              <a:rPr lang="en-US" dirty="0"/>
              <a:t> </a:t>
            </a:r>
            <a:r>
              <a:rPr lang="en-US" dirty="0" err="1"/>
              <a:t>khóa</a:t>
            </a:r>
            <a:r>
              <a:rPr lang="en-US" dirty="0"/>
              <a:t> </a:t>
            </a:r>
            <a:r>
              <a:rPr lang="en-US" dirty="0" err="1"/>
              <a:t>phân</a:t>
            </a:r>
            <a:r>
              <a:rPr lang="en-US" dirty="0"/>
              <a:t> </a:t>
            </a:r>
            <a:r>
              <a:rPr lang="en-US" dirty="0" err="1"/>
              <a:t>tán</a:t>
            </a:r>
            <a:r>
              <a:rPr lang="en-US" dirty="0"/>
              <a:t> </a:t>
            </a:r>
            <a:r>
              <a:rPr lang="en-US" dirty="0" err="1"/>
              <a:t>đảm</a:t>
            </a:r>
            <a:r>
              <a:rPr lang="en-US" dirty="0"/>
              <a:t> </a:t>
            </a:r>
            <a:r>
              <a:rPr lang="en-US" dirty="0" err="1"/>
              <a:t>bảo</a:t>
            </a:r>
            <a:r>
              <a:rPr lang="en-US" dirty="0"/>
              <a:t> </a:t>
            </a:r>
            <a:r>
              <a:rPr lang="en-US" dirty="0" err="1"/>
              <a:t>tính</a:t>
            </a:r>
            <a:r>
              <a:rPr lang="en-US" dirty="0"/>
              <a:t> </a:t>
            </a:r>
            <a:r>
              <a:rPr lang="en-US" dirty="0" err="1"/>
              <a:t>sẵn</a:t>
            </a:r>
            <a:r>
              <a:rPr lang="en-US" dirty="0"/>
              <a:t> </a:t>
            </a:r>
            <a:r>
              <a:rPr lang="en-US" dirty="0" err="1"/>
              <a:t>sàng</a:t>
            </a:r>
            <a:r>
              <a:rPr lang="en-US" dirty="0"/>
              <a:t> </a:t>
            </a:r>
            <a:r>
              <a:rPr lang="en-US" dirty="0" err="1"/>
              <a:t>cao</a:t>
            </a:r>
            <a:r>
              <a:rPr lang="en-US" dirty="0"/>
              <a:t>  </a:t>
            </a:r>
            <a:r>
              <a:rPr lang="en-US" dirty="0" err="1"/>
              <a:t>và</a:t>
            </a:r>
            <a:r>
              <a:rPr lang="en-US" dirty="0"/>
              <a:t> </a:t>
            </a:r>
            <a:r>
              <a:rPr lang="en-US" dirty="0" err="1"/>
              <a:t>liên</a:t>
            </a:r>
            <a:r>
              <a:rPr lang="en-US" dirty="0"/>
              <a:t> </a:t>
            </a:r>
            <a:r>
              <a:rPr lang="en-US" dirty="0" err="1"/>
              <a:t>tục</a:t>
            </a:r>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17</a:t>
            </a:fld>
            <a:endParaRPr lang="en-US"/>
          </a:p>
        </p:txBody>
      </p:sp>
    </p:spTree>
    <p:extLst>
      <p:ext uri="{BB962C8B-B14F-4D97-AF65-F5344CB8AC3E}">
        <p14:creationId xmlns:p14="http://schemas.microsoft.com/office/powerpoint/2010/main" val="2650204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Highly-available and persistent distributed lock service</a:t>
            </a:r>
          </a:p>
          <a:p>
            <a:pPr lvl="1"/>
            <a:r>
              <a:rPr lang="en-US" dirty="0"/>
              <a:t>5 replicas, one is elected as a master</a:t>
            </a:r>
          </a:p>
          <a:p>
            <a:pPr lvl="1"/>
            <a:r>
              <a:rPr lang="en-US" dirty="0" err="1"/>
              <a:t>Paxos</a:t>
            </a:r>
            <a:endParaRPr lang="en-US" dirty="0"/>
          </a:p>
          <a:p>
            <a:pPr lvl="1"/>
            <a:r>
              <a:rPr lang="en-US" dirty="0"/>
              <a:t>Provides a namespace that consists of directories and small files</a:t>
            </a:r>
          </a:p>
          <a:p>
            <a:pPr lvl="1"/>
            <a:endParaRPr lang="en-US" dirty="0"/>
          </a:p>
          <a:p>
            <a:pPr lvl="1"/>
            <a:r>
              <a:rPr lang="en-US" dirty="0" err="1"/>
              <a:t>Khi</a:t>
            </a:r>
            <a:r>
              <a:rPr lang="en-US" dirty="0"/>
              <a:t> </a:t>
            </a:r>
            <a:r>
              <a:rPr lang="en-US" dirty="0" err="1"/>
              <a:t>phiên</a:t>
            </a:r>
            <a:r>
              <a:rPr lang="en-US" dirty="0"/>
              <a:t> </a:t>
            </a:r>
            <a:r>
              <a:rPr lang="en-US" dirty="0" err="1"/>
              <a:t>kết</a:t>
            </a:r>
            <a:r>
              <a:rPr lang="en-US" dirty="0"/>
              <a:t> </a:t>
            </a:r>
            <a:r>
              <a:rPr lang="en-US" dirty="0" err="1"/>
              <a:t>thúc</a:t>
            </a:r>
            <a:r>
              <a:rPr lang="en-US" dirty="0"/>
              <a:t>, </a:t>
            </a:r>
            <a:r>
              <a:rPr lang="en-US" dirty="0" err="1"/>
              <a:t>cient</a:t>
            </a:r>
            <a:r>
              <a:rPr lang="en-US" dirty="0"/>
              <a:t> </a:t>
            </a:r>
            <a:r>
              <a:rPr lang="en-US" dirty="0" err="1"/>
              <a:t>sẽ</a:t>
            </a:r>
            <a:r>
              <a:rPr lang="en-US" dirty="0"/>
              <a:t> </a:t>
            </a:r>
            <a:r>
              <a:rPr lang="en-US" dirty="0" err="1"/>
              <a:t>mất</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khóa</a:t>
            </a:r>
            <a:endParaRPr lang="en-US" dirty="0"/>
          </a:p>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18</a:t>
            </a:fld>
            <a:endParaRPr lang="en-US"/>
          </a:p>
        </p:txBody>
      </p:sp>
    </p:spTree>
    <p:extLst>
      <p:ext uri="{BB962C8B-B14F-4D97-AF65-F5344CB8AC3E}">
        <p14:creationId xmlns:p14="http://schemas.microsoft.com/office/powerpoint/2010/main" val="2435123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mn-lt"/>
                <a:ea typeface="+mn-ea"/>
                <a:cs typeface="+mn-cs"/>
              </a:rPr>
              <a:t>Client: cache tablet locations </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19</a:t>
            </a:fld>
            <a:endParaRPr lang="en-US"/>
          </a:p>
        </p:txBody>
      </p:sp>
    </p:spTree>
    <p:extLst>
      <p:ext uri="{BB962C8B-B14F-4D97-AF65-F5344CB8AC3E}">
        <p14:creationId xmlns:p14="http://schemas.microsoft.com/office/powerpoint/2010/main" val="1533553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20</a:t>
            </a:fld>
            <a:endParaRPr lang="en-US"/>
          </a:p>
        </p:txBody>
      </p:sp>
    </p:spTree>
    <p:extLst>
      <p:ext uri="{BB962C8B-B14F-4D97-AF65-F5344CB8AC3E}">
        <p14:creationId xmlns:p14="http://schemas.microsoft.com/office/powerpoint/2010/main" val="23338688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None/>
            </a:pPr>
            <a:r>
              <a:rPr lang="vi-VN" sz="1600" b="1" dirty="0"/>
              <a:t>Bigtable có 3 thành phần: </a:t>
            </a:r>
          </a:p>
          <a:p>
            <a:pPr>
              <a:lnSpc>
                <a:spcPct val="150000"/>
              </a:lnSpc>
              <a:buFontTx/>
              <a:buChar char="-"/>
            </a:pPr>
            <a:r>
              <a:rPr lang="vi-VN" sz="1600" dirty="0"/>
              <a:t> Một master Server</a:t>
            </a:r>
          </a:p>
          <a:p>
            <a:pPr>
              <a:lnSpc>
                <a:spcPct val="150000"/>
              </a:lnSpc>
              <a:buFontTx/>
              <a:buChar char="-"/>
            </a:pPr>
            <a:r>
              <a:rPr lang="vi-VN" sz="1600" dirty="0"/>
              <a:t> Nhiều tablet Server</a:t>
            </a:r>
          </a:p>
          <a:p>
            <a:pPr>
              <a:lnSpc>
                <a:spcPct val="150000"/>
              </a:lnSpc>
              <a:buFontTx/>
              <a:buChar char="-"/>
            </a:pPr>
            <a:r>
              <a:rPr lang="vi-VN" sz="1600" dirty="0"/>
              <a:t> Thư viện gắn vào mỗi client</a:t>
            </a:r>
          </a:p>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21</a:t>
            </a:fld>
            <a:endParaRPr lang="en-US"/>
          </a:p>
        </p:txBody>
      </p:sp>
    </p:spTree>
    <p:extLst>
      <p:ext uri="{BB962C8B-B14F-4D97-AF65-F5344CB8AC3E}">
        <p14:creationId xmlns:p14="http://schemas.microsoft.com/office/powerpoint/2010/main" val="2716472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None/>
            </a:pPr>
            <a:r>
              <a:rPr lang="vi-VN" sz="1600" dirty="0"/>
              <a:t>Nhiệm vụ của master là: </a:t>
            </a:r>
          </a:p>
          <a:p>
            <a:pPr>
              <a:lnSpc>
                <a:spcPct val="150000"/>
              </a:lnSpc>
              <a:buFontTx/>
              <a:buChar char="-"/>
            </a:pPr>
            <a:r>
              <a:rPr lang="vi-VN" sz="1600" dirty="0"/>
              <a:t> Gán tablet vào tablet Server</a:t>
            </a:r>
          </a:p>
          <a:p>
            <a:pPr>
              <a:lnSpc>
                <a:spcPct val="150000"/>
              </a:lnSpc>
              <a:buFontTx/>
              <a:buChar char="-"/>
            </a:pPr>
            <a:r>
              <a:rPr lang="vi-VN" sz="1600" dirty="0"/>
              <a:t> Phát hiện khi nào một tablet server được thêm mới hoặc 1 table server ngừng hoạt động</a:t>
            </a:r>
          </a:p>
          <a:p>
            <a:pPr>
              <a:lnSpc>
                <a:spcPct val="150000"/>
              </a:lnSpc>
              <a:buFontTx/>
              <a:buChar char="-"/>
            </a:pPr>
            <a:r>
              <a:rPr lang="vi-VN" sz="1600" dirty="0"/>
              <a:t> Cân bằng tải cho các tablet server và dọn rác trong GFS</a:t>
            </a:r>
          </a:p>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22</a:t>
            </a:fld>
            <a:endParaRPr lang="en-US"/>
          </a:p>
        </p:txBody>
      </p:sp>
    </p:spTree>
    <p:extLst>
      <p:ext uri="{BB962C8B-B14F-4D97-AF65-F5344CB8AC3E}">
        <p14:creationId xmlns:p14="http://schemas.microsoft.com/office/powerpoint/2010/main" val="2770790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buFont typeface="Wingdings" panose="05000000000000000000" pitchFamily="2" charset="2"/>
              <a:buChar char="q"/>
            </a:pPr>
            <a:r>
              <a:rPr lang="vi-VN" sz="1600" dirty="0"/>
              <a:t>Một tablet server chứa nhiều table, mỗi table chứa một tập hợp các tablet, mỗi tablet chứa tất cả dữ liệu liên quan đến một row range</a:t>
            </a:r>
          </a:p>
          <a:p>
            <a:pPr>
              <a:lnSpc>
                <a:spcPct val="150000"/>
              </a:lnSpc>
              <a:buFont typeface="Wingdings" panose="05000000000000000000" pitchFamily="2" charset="2"/>
              <a:buChar char="q"/>
            </a:pPr>
            <a:r>
              <a:rPr lang="vi-VN" sz="1600" dirty="0"/>
              <a:t> Mỗi tablet server sẽ lo việc đọc ghi dữ liệu lên tablet và chia tách khi nó quá lớn</a:t>
            </a:r>
          </a:p>
          <a:p>
            <a:pPr>
              <a:lnSpc>
                <a:spcPct val="150000"/>
              </a:lnSpc>
              <a:buFont typeface="Wingdings" panose="05000000000000000000" pitchFamily="2" charset="2"/>
              <a:buChar char="q"/>
            </a:pPr>
            <a:r>
              <a:rPr lang="vi-VN" sz="1600" dirty="0"/>
              <a:t> Tablet server có thể được thêm vào hoặc xóa ra trong khi hệ thống đang hoạt động</a:t>
            </a:r>
          </a:p>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23</a:t>
            </a:fld>
            <a:endParaRPr lang="en-US"/>
          </a:p>
        </p:txBody>
      </p:sp>
    </p:spTree>
    <p:extLst>
      <p:ext uri="{BB962C8B-B14F-4D97-AF65-F5344CB8AC3E}">
        <p14:creationId xmlns:p14="http://schemas.microsoft.com/office/powerpoint/2010/main" val="29346878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buFont typeface="Wingdings" panose="05000000000000000000" pitchFamily="2" charset="2"/>
              <a:buChar char="q"/>
            </a:pPr>
            <a:r>
              <a:rPr lang="vi-VN" sz="1600" dirty="0"/>
              <a:t>Mỗi table bao gồm nhiều tablet</a:t>
            </a:r>
          </a:p>
          <a:p>
            <a:pPr>
              <a:lnSpc>
                <a:spcPct val="100000"/>
              </a:lnSpc>
              <a:buFontTx/>
              <a:buChar char="-"/>
            </a:pPr>
            <a:r>
              <a:rPr lang="vi-VN" sz="1600" dirty="0"/>
              <a:t> Ban đầu mỗi table chỉ có 1 tablet</a:t>
            </a:r>
          </a:p>
          <a:p>
            <a:pPr>
              <a:lnSpc>
                <a:spcPct val="100000"/>
              </a:lnSpc>
              <a:buFontTx/>
              <a:buChar char="-"/>
            </a:pPr>
            <a:r>
              <a:rPr lang="vi-VN" sz="1600" dirty="0"/>
              <a:t> Khi 1 table lớn lên nó tự động chia nhỏ thành nhiều tablets</a:t>
            </a:r>
          </a:p>
          <a:p>
            <a:pPr>
              <a:lnSpc>
                <a:spcPct val="150000"/>
              </a:lnSpc>
              <a:buFont typeface="Wingdings" panose="05000000000000000000" pitchFamily="2" charset="2"/>
              <a:buChar char="q"/>
            </a:pPr>
            <a:r>
              <a:rPr lang="vi-VN" sz="1600" dirty="0"/>
              <a:t> Tablet chỉ nằm trên 1 tablet Server. Mỗi tablet có kích thước từ 100-200 MB</a:t>
            </a:r>
          </a:p>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24</a:t>
            </a:fld>
            <a:endParaRPr lang="en-US"/>
          </a:p>
        </p:txBody>
      </p:sp>
    </p:spTree>
    <p:extLst>
      <p:ext uri="{BB962C8B-B14F-4D97-AF65-F5344CB8AC3E}">
        <p14:creationId xmlns:p14="http://schemas.microsoft.com/office/powerpoint/2010/main" val="22829964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kern="1200" dirty="0">
                <a:solidFill>
                  <a:schemeClr val="tx1"/>
                </a:solidFill>
                <a:effectLst/>
                <a:latin typeface="+mn-lt"/>
                <a:ea typeface="+mn-ea"/>
                <a:cs typeface="+mn-cs"/>
              </a:rPr>
              <a:t>Lookup </a:t>
            </a:r>
            <a:endParaRPr lang="en-US" dirty="0">
              <a:effectLst/>
            </a:endParaRPr>
          </a:p>
          <a:p>
            <a:r>
              <a:rPr lang="en-US" sz="1600" kern="1200" dirty="0">
                <a:solidFill>
                  <a:schemeClr val="tx1"/>
                </a:solidFill>
                <a:effectLst/>
                <a:latin typeface="+mn-lt"/>
                <a:ea typeface="+mn-ea"/>
                <a:cs typeface="+mn-cs"/>
              </a:rPr>
              <a:t>performs a three-level search starting from location of the root tablet, which contains the location of all tablets in a METADATA table, which in turn contains the location of user tablets</a:t>
            </a:r>
            <a:br>
              <a:rPr lang="en-US" sz="1600" kern="1200" dirty="0">
                <a:solidFill>
                  <a:schemeClr val="tx1"/>
                </a:solidFill>
                <a:effectLst/>
                <a:latin typeface="+mn-lt"/>
                <a:ea typeface="+mn-ea"/>
                <a:cs typeface="+mn-cs"/>
              </a:rPr>
            </a:br>
            <a:r>
              <a:rPr lang="en-US" sz="1600" kern="1200" dirty="0">
                <a:solidFill>
                  <a:schemeClr val="tx1"/>
                </a:solidFill>
                <a:effectLst/>
                <a:latin typeface="+mn-lt"/>
                <a:ea typeface="+mn-ea"/>
                <a:cs typeface="+mn-cs"/>
              </a:rPr>
              <a:t>The METADATA table stores the location tablets whose row keys are an encoding of the tablet's table identifier and its end row. </a:t>
            </a:r>
            <a:endParaRPr lang="en-US" dirty="0">
              <a:effectLst/>
            </a:endParaRPr>
          </a:p>
          <a:p>
            <a:endParaRPr lang="en-US" dirty="0"/>
          </a:p>
          <a:p>
            <a:endParaRPr lang="en-US" dirty="0"/>
          </a:p>
          <a:p>
            <a:r>
              <a:rPr lang="vi-VN" dirty="0"/>
              <a:t>Bộ nhớ đệm tích cực và tìm nạp trước ở phíaclient</a:t>
            </a:r>
          </a:p>
          <a:p>
            <a:pPr>
              <a:lnSpc>
                <a:spcPct val="150000"/>
              </a:lnSpc>
              <a:buFont typeface="Wingdings" panose="05000000000000000000" pitchFamily="2" charset="2"/>
              <a:buChar char="q"/>
            </a:pPr>
            <a:r>
              <a:rPr lang="vi-VN" sz="1600" dirty="0"/>
              <a:t>METADATA table lưu trữ địa chỉ của một tablet dưới dạng một row key</a:t>
            </a:r>
          </a:p>
          <a:p>
            <a:pPr>
              <a:lnSpc>
                <a:spcPct val="150000"/>
              </a:lnSpc>
              <a:buFont typeface="Wingdings" panose="05000000000000000000" pitchFamily="2" charset="2"/>
              <a:buChar char="q"/>
            </a:pPr>
            <a:r>
              <a:rPr lang="vi-VN" sz="1600" dirty="0"/>
              <a:t> Row key được mã hóa từ table identify và dòng kết thúc của tablet</a:t>
            </a:r>
          </a:p>
          <a:p>
            <a:pPr>
              <a:lnSpc>
                <a:spcPct val="150000"/>
              </a:lnSpc>
              <a:buFont typeface="Wingdings" panose="05000000000000000000" pitchFamily="2" charset="2"/>
              <a:buChar char="q"/>
            </a:pPr>
            <a:r>
              <a:rPr lang="en-US" sz="1600" dirty="0">
                <a:latin typeface="Arial (Body)"/>
                <a:cs typeface="Arial" panose="020B0604020202020204" pitchFamily="34" charset="0"/>
              </a:rPr>
              <a:t> </a:t>
            </a:r>
            <a:r>
              <a:rPr lang="en-US" sz="1600" dirty="0" err="1">
                <a:latin typeface="Arial (Body)"/>
                <a:cs typeface="Arial" panose="020B0604020202020204" pitchFamily="34" charset="0"/>
              </a:rPr>
              <a:t>Mỗi</a:t>
            </a:r>
            <a:r>
              <a:rPr lang="en-US" sz="1600" dirty="0">
                <a:latin typeface="Arial (Body)"/>
                <a:cs typeface="Arial" panose="020B0604020202020204" pitchFamily="34" charset="0"/>
              </a:rPr>
              <a:t> </a:t>
            </a:r>
            <a:r>
              <a:rPr lang="en-US" sz="1600" dirty="0" err="1">
                <a:latin typeface="Arial (Body)"/>
                <a:cs typeface="Arial" panose="020B0604020202020204" pitchFamily="34" charset="0"/>
              </a:rPr>
              <a:t>dòng</a:t>
            </a:r>
            <a:r>
              <a:rPr lang="en-US" sz="1600" dirty="0">
                <a:latin typeface="Arial (Body)"/>
                <a:cs typeface="Arial" panose="020B0604020202020204" pitchFamily="34" charset="0"/>
              </a:rPr>
              <a:t> </a:t>
            </a:r>
            <a:r>
              <a:rPr lang="en-US" sz="1600" dirty="0" err="1">
                <a:latin typeface="Arial (Body)"/>
                <a:cs typeface="Arial" panose="020B0604020202020204" pitchFamily="34" charset="0"/>
              </a:rPr>
              <a:t>trong</a:t>
            </a:r>
            <a:r>
              <a:rPr lang="en-US" sz="1600" dirty="0">
                <a:latin typeface="Arial (Body)"/>
                <a:cs typeface="Arial" panose="020B0604020202020204" pitchFamily="34" charset="0"/>
              </a:rPr>
              <a:t> METADATA (row key) </a:t>
            </a:r>
            <a:r>
              <a:rPr lang="en-US" sz="1600" dirty="0" err="1">
                <a:latin typeface="Arial (Body)"/>
                <a:cs typeface="Arial" panose="020B0604020202020204" pitchFamily="34" charset="0"/>
              </a:rPr>
              <a:t>xấp</a:t>
            </a:r>
            <a:r>
              <a:rPr lang="en-US" sz="1600" dirty="0">
                <a:latin typeface="Arial (Body)"/>
                <a:cs typeface="Arial" panose="020B0604020202020204" pitchFamily="34" charset="0"/>
              </a:rPr>
              <a:t> </a:t>
            </a:r>
            <a:r>
              <a:rPr lang="en-US" sz="1600" dirty="0" err="1">
                <a:latin typeface="Arial (Body)"/>
                <a:cs typeface="Arial" panose="020B0604020202020204" pitchFamily="34" charset="0"/>
              </a:rPr>
              <a:t>xỉ</a:t>
            </a:r>
            <a:r>
              <a:rPr lang="en-US" sz="1600" dirty="0">
                <a:latin typeface="Arial (Body)"/>
                <a:cs typeface="Arial" panose="020B0604020202020204" pitchFamily="34" charset="0"/>
              </a:rPr>
              <a:t> 1KB</a:t>
            </a:r>
          </a:p>
          <a:p>
            <a:pPr>
              <a:lnSpc>
                <a:spcPct val="150000"/>
              </a:lnSpc>
              <a:buFont typeface="Wingdings" panose="05000000000000000000" pitchFamily="2" charset="2"/>
              <a:buChar char="q"/>
            </a:pPr>
            <a:r>
              <a:rPr lang="en-US" sz="1600" dirty="0"/>
              <a:t> </a:t>
            </a:r>
            <a:r>
              <a:rPr lang="vi-VN" sz="1600" dirty="0"/>
              <a:t>Root tablet là tablet đầu tiên trong METADATA table. Phải được tính toán để không bao giờ bị chia cắt</a:t>
            </a:r>
          </a:p>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25</a:t>
            </a:fld>
            <a:endParaRPr lang="en-US"/>
          </a:p>
        </p:txBody>
      </p:sp>
    </p:spTree>
    <p:extLst>
      <p:ext uri="{BB962C8B-B14F-4D97-AF65-F5344CB8AC3E}">
        <p14:creationId xmlns:p14="http://schemas.microsoft.com/office/powerpoint/2010/main" val="2575977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4</a:t>
            </a:fld>
            <a:endParaRPr lang="en-US"/>
          </a:p>
        </p:txBody>
      </p:sp>
    </p:spTree>
    <p:extLst>
      <p:ext uri="{BB962C8B-B14F-4D97-AF65-F5344CB8AC3E}">
        <p14:creationId xmlns:p14="http://schemas.microsoft.com/office/powerpoint/2010/main" val="21850442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Bigtable </a:t>
            </a:r>
            <a:r>
              <a:rPr lang="en-US" dirty="0" err="1"/>
              <a:t>sử</a:t>
            </a:r>
            <a:r>
              <a:rPr lang="en-US" dirty="0"/>
              <a:t> </a:t>
            </a:r>
            <a:r>
              <a:rPr lang="en-US" dirty="0" err="1"/>
              <a:t>dụng</a:t>
            </a:r>
            <a:r>
              <a:rPr lang="en-US" dirty="0"/>
              <a:t> Chubby </a:t>
            </a:r>
            <a:r>
              <a:rPr lang="en-US" dirty="0" err="1"/>
              <a:t>để</a:t>
            </a:r>
            <a:r>
              <a:rPr lang="en-US" dirty="0"/>
              <a:t> </a:t>
            </a:r>
            <a:r>
              <a:rPr lang="en-US" dirty="0" err="1"/>
              <a:t>theo</a:t>
            </a:r>
            <a:r>
              <a:rPr lang="en-US" dirty="0"/>
              <a:t> </a:t>
            </a:r>
            <a:r>
              <a:rPr lang="en-US" dirty="0" err="1"/>
              <a:t>dõi</a:t>
            </a:r>
            <a:r>
              <a:rPr lang="en-US" dirty="0"/>
              <a:t> </a:t>
            </a:r>
            <a:r>
              <a:rPr lang="en-US" dirty="0" err="1"/>
              <a:t>cáctablet</a:t>
            </a:r>
            <a:r>
              <a:rPr lang="en-US" dirty="0"/>
              <a:t> servers</a:t>
            </a:r>
          </a:p>
          <a:p>
            <a:endParaRPr lang="en-US" dirty="0"/>
          </a:p>
          <a:p>
            <a:pPr>
              <a:lnSpc>
                <a:spcPct val="150000"/>
              </a:lnSpc>
              <a:buFont typeface="Wingdings" panose="05000000000000000000" pitchFamily="2" charset="2"/>
              <a:buChar char="q"/>
            </a:pPr>
            <a:r>
              <a:rPr lang="vi-VN" sz="1600" dirty="0"/>
              <a:t>Mỗi tablet chỉ nằm trên 1 tablet server ở 1 thời điểm</a:t>
            </a:r>
          </a:p>
          <a:p>
            <a:pPr>
              <a:lnSpc>
                <a:spcPct val="150000"/>
              </a:lnSpc>
              <a:buFont typeface="Wingdings" panose="05000000000000000000" pitchFamily="2" charset="2"/>
              <a:buChar char="q"/>
            </a:pPr>
            <a:r>
              <a:rPr lang="vi-VN" sz="1600" dirty="0"/>
              <a:t> Sử dụng Chubby để theo dõi các tablet Server</a:t>
            </a:r>
          </a:p>
          <a:p>
            <a:pPr>
              <a:lnSpc>
                <a:spcPct val="150000"/>
              </a:lnSpc>
              <a:buFont typeface="Wingdings" panose="05000000000000000000" pitchFamily="2" charset="2"/>
              <a:buChar char="q"/>
            </a:pPr>
            <a:r>
              <a:rPr lang="vi-VN" sz="1600" dirty="0"/>
              <a:t> Master server sẽ định kỳ kiểm tra trạng thái của tablet server</a:t>
            </a:r>
          </a:p>
          <a:p>
            <a:pPr>
              <a:lnSpc>
                <a:spcPct val="150000"/>
              </a:lnSpc>
              <a:buFont typeface="Wingdings" panose="05000000000000000000" pitchFamily="2" charset="2"/>
              <a:buChar char="q"/>
            </a:pPr>
            <a:r>
              <a:rPr lang="vi-VN" sz="1600" dirty="0"/>
              <a:t> Master server sẽ phát hiện khi nào một tablet server dừng phục vụ và gán lại các tablet đó cho các tablet server khác</a:t>
            </a:r>
          </a:p>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26</a:t>
            </a:fld>
            <a:endParaRPr lang="en-US"/>
          </a:p>
        </p:txBody>
      </p:sp>
    </p:spTree>
    <p:extLst>
      <p:ext uri="{BB962C8B-B14F-4D97-AF65-F5344CB8AC3E}">
        <p14:creationId xmlns:p14="http://schemas.microsoft.com/office/powerpoint/2010/main" val="38268350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Phát</a:t>
            </a:r>
            <a:r>
              <a:rPr lang="en-US" dirty="0"/>
              <a:t> </a:t>
            </a:r>
            <a:r>
              <a:rPr lang="en-US" dirty="0" err="1"/>
              <a:t>hiện</a:t>
            </a:r>
            <a:r>
              <a:rPr lang="en-US" dirty="0"/>
              <a:t> tablet server </a:t>
            </a:r>
            <a:r>
              <a:rPr lang="en-US" dirty="0" err="1"/>
              <a:t>không</a:t>
            </a:r>
            <a:r>
              <a:rPr lang="en-US" dirty="0"/>
              <a:t> </a:t>
            </a:r>
            <a:r>
              <a:rPr lang="en-US" dirty="0" err="1"/>
              <a:t>còn</a:t>
            </a:r>
            <a:r>
              <a:rPr lang="en-US" dirty="0"/>
              <a:t> </a:t>
            </a:r>
            <a:r>
              <a:rPr lang="en-US" dirty="0" err="1"/>
              <a:t>phục</a:t>
            </a:r>
            <a:r>
              <a:rPr lang="en-US" dirty="0"/>
              <a:t> </a:t>
            </a:r>
            <a:r>
              <a:rPr lang="en-US" dirty="0" err="1"/>
              <a:t>vụ</a:t>
            </a:r>
            <a:r>
              <a:rPr lang="en-US" dirty="0"/>
              <a:t> </a:t>
            </a:r>
            <a:r>
              <a:rPr lang="en-US" dirty="0" err="1"/>
              <a:t>các</a:t>
            </a:r>
            <a:r>
              <a:rPr lang="en-US" dirty="0"/>
              <a:t> tablet.</a:t>
            </a:r>
          </a:p>
          <a:p>
            <a:pPr marL="285750" indent="-285750">
              <a:buFontTx/>
              <a:buChar char="-"/>
            </a:pPr>
            <a:r>
              <a:rPr lang="en-US" dirty="0"/>
              <a:t>Master </a:t>
            </a:r>
            <a:r>
              <a:rPr lang="en-US" dirty="0" err="1"/>
              <a:t>định</a:t>
            </a:r>
            <a:r>
              <a:rPr lang="en-US" dirty="0"/>
              <a:t> </a:t>
            </a:r>
            <a:r>
              <a:rPr lang="en-US" dirty="0" err="1"/>
              <a:t>kỳ</a:t>
            </a:r>
            <a:r>
              <a:rPr lang="en-US" dirty="0"/>
              <a:t> </a:t>
            </a:r>
            <a:r>
              <a:rPr lang="en-US" dirty="0" err="1"/>
              <a:t>hỏi</a:t>
            </a:r>
            <a:r>
              <a:rPr lang="en-US" dirty="0"/>
              <a:t> tablet server </a:t>
            </a:r>
            <a:r>
              <a:rPr lang="en-US" dirty="0" err="1"/>
              <a:t>vè</a:t>
            </a:r>
            <a:r>
              <a:rPr lang="en-US" dirty="0"/>
              <a:t> </a:t>
            </a:r>
            <a:r>
              <a:rPr lang="en-US" dirty="0" err="1"/>
              <a:t>trang</a:t>
            </a:r>
            <a:r>
              <a:rPr lang="en-US" dirty="0"/>
              <a:t> </a:t>
            </a:r>
            <a:r>
              <a:rPr lang="en-US" dirty="0" err="1"/>
              <a:t>thai</a:t>
            </a:r>
            <a:r>
              <a:rPr lang="en-US" dirty="0"/>
              <a:t> </a:t>
            </a:r>
            <a:r>
              <a:rPr lang="en-US" dirty="0" err="1"/>
              <a:t>khoá</a:t>
            </a:r>
            <a:r>
              <a:rPr lang="en-US" dirty="0"/>
              <a:t> </a:t>
            </a:r>
            <a:r>
              <a:rPr lang="en-US" dirty="0" err="1"/>
              <a:t>của</a:t>
            </a:r>
            <a:r>
              <a:rPr lang="en-US" dirty="0"/>
              <a:t> </a:t>
            </a:r>
            <a:r>
              <a:rPr lang="en-US" dirty="0" err="1"/>
              <a:t>nó</a:t>
            </a:r>
            <a:r>
              <a:rPr lang="en-US" dirty="0"/>
              <a:t>.</a:t>
            </a:r>
          </a:p>
          <a:p>
            <a:pPr marL="285750" indent="-285750">
              <a:buFontTx/>
              <a:buChar char="-"/>
            </a:pPr>
            <a:r>
              <a:rPr lang="en-US" dirty="0" err="1"/>
              <a:t>Nếu</a:t>
            </a:r>
            <a:r>
              <a:rPr lang="en-US" dirty="0"/>
              <a:t> tablet server  </a:t>
            </a:r>
            <a:r>
              <a:rPr lang="en-US" dirty="0" err="1"/>
              <a:t>báo</a:t>
            </a:r>
            <a:r>
              <a:rPr lang="en-US" dirty="0"/>
              <a:t> </a:t>
            </a:r>
            <a:r>
              <a:rPr lang="en-US" dirty="0" err="1"/>
              <a:t>khoá</a:t>
            </a:r>
            <a:r>
              <a:rPr lang="en-US" dirty="0"/>
              <a:t> </a:t>
            </a:r>
            <a:r>
              <a:rPr lang="en-US" dirty="0" err="1"/>
              <a:t>đa</a:t>
            </a:r>
            <a:r>
              <a:rPr lang="en-US" dirty="0"/>
              <a:t> </a:t>
            </a:r>
            <a:r>
              <a:rPr lang="en-US" dirty="0" err="1"/>
              <a:t>mất</a:t>
            </a:r>
            <a:r>
              <a:rPr lang="en-US" dirty="0"/>
              <a:t> , </a:t>
            </a:r>
            <a:r>
              <a:rPr lang="en-US" dirty="0" err="1"/>
              <a:t>hoặc</a:t>
            </a:r>
            <a:r>
              <a:rPr lang="en-US" dirty="0"/>
              <a:t> master </a:t>
            </a:r>
            <a:r>
              <a:rPr lang="en-US" dirty="0" err="1"/>
              <a:t>không</a:t>
            </a:r>
            <a:r>
              <a:rPr lang="en-US" dirty="0"/>
              <a:t> </a:t>
            </a:r>
            <a:r>
              <a:rPr lang="en-US" dirty="0" err="1"/>
              <a:t>tìm</a:t>
            </a:r>
            <a:r>
              <a:rPr lang="en-US" dirty="0"/>
              <a:t> </a:t>
            </a:r>
            <a:r>
              <a:rPr lang="en-US" dirty="0" err="1"/>
              <a:t>thấy</a:t>
            </a:r>
            <a:r>
              <a:rPr lang="en-US" dirty="0"/>
              <a:t> tablet server .</a:t>
            </a:r>
          </a:p>
          <a:p>
            <a:pPr marL="285750" indent="-285750">
              <a:buFontTx/>
              <a:buChar char="-"/>
            </a:pPr>
            <a:r>
              <a:rPr lang="vi-VN" dirty="0"/>
              <a:t>Master y cố gắng để có được một khóa độc quyền trên tập tin máy chủ server’s file</a:t>
            </a:r>
          </a:p>
          <a:p>
            <a:pPr marL="285750" marR="0" lvl="0" indent="-285750" algn="l" defTabSz="1218987" rtl="0" eaLnBrk="1" fontAlgn="auto" latinLnBrk="0" hangingPunct="1">
              <a:lnSpc>
                <a:spcPct val="100000"/>
              </a:lnSpc>
              <a:spcBef>
                <a:spcPts val="0"/>
              </a:spcBef>
              <a:spcAft>
                <a:spcPts val="0"/>
              </a:spcAft>
              <a:buClrTx/>
              <a:buSzTx/>
              <a:buFontTx/>
              <a:buChar char="-"/>
              <a:tabLst/>
              <a:defRPr/>
            </a:pPr>
            <a:r>
              <a:rPr lang="vi-VN" dirty="0"/>
              <a:t>Nếu khóa thu được thành công -&gt; Chubby còn sống, do đó </a:t>
            </a:r>
            <a:r>
              <a:rPr lang="en-US" dirty="0"/>
              <a:t>tablet server </a:t>
            </a:r>
            <a:r>
              <a:rPr lang="vi-VN" dirty="0"/>
              <a:t> phải có vấn đề -&gt; </a:t>
            </a:r>
            <a:r>
              <a:rPr lang="en-US" dirty="0"/>
              <a:t>The master deletes the server’s file in Chubby to ensure the tablet server can never serve again</a:t>
            </a:r>
          </a:p>
          <a:p>
            <a:pPr marL="285750" indent="-285750">
              <a:buFontTx/>
              <a:buChar char="-"/>
            </a:pPr>
            <a:r>
              <a:rPr lang="en-US" dirty="0"/>
              <a:t>De dam bao tablet server ko bao </a:t>
            </a:r>
            <a:r>
              <a:rPr lang="en-US" dirty="0" err="1"/>
              <a:t>gio</a:t>
            </a:r>
            <a:r>
              <a:rPr lang="en-US" dirty="0"/>
              <a:t> </a:t>
            </a:r>
            <a:r>
              <a:rPr lang="en-US" dirty="0" err="1"/>
              <a:t>duoc</a:t>
            </a:r>
            <a:r>
              <a:rPr lang="en-US" dirty="0"/>
              <a:t> </a:t>
            </a:r>
            <a:r>
              <a:rPr lang="en-US" dirty="0" err="1"/>
              <a:t>phuc</a:t>
            </a:r>
            <a:r>
              <a:rPr lang="en-US" dirty="0"/>
              <a:t> vu </a:t>
            </a:r>
            <a:r>
              <a:rPr lang="en-US" dirty="0" err="1"/>
              <a:t>lại</a:t>
            </a:r>
            <a:endParaRPr lang="en-US" dirty="0"/>
          </a:p>
          <a:p>
            <a:pPr marL="285750" indent="-285750">
              <a:buFontTx/>
              <a:buChar char="-"/>
            </a:pPr>
            <a:r>
              <a:rPr lang="en-US" dirty="0" err="1"/>
              <a:t>Chuyển</a:t>
            </a:r>
            <a:r>
              <a:rPr lang="en-US" dirty="0"/>
              <a:t> </a:t>
            </a:r>
            <a:r>
              <a:rPr lang="en-US" dirty="0" err="1"/>
              <a:t>các</a:t>
            </a:r>
            <a:r>
              <a:rPr lang="en-US" dirty="0"/>
              <a:t> tablet nay qua qua server  </a:t>
            </a:r>
            <a:r>
              <a:rPr lang="en-US" dirty="0" err="1"/>
              <a:t>khac</a:t>
            </a:r>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27</a:t>
            </a:fld>
            <a:endParaRPr lang="en-US"/>
          </a:p>
        </p:txBody>
      </p:sp>
    </p:spTree>
    <p:extLst>
      <p:ext uri="{BB962C8B-B14F-4D97-AF65-F5344CB8AC3E}">
        <p14:creationId xmlns:p14="http://schemas.microsoft.com/office/powerpoint/2010/main" val="3936684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Grabs a unique </a:t>
            </a:r>
            <a:r>
              <a:rPr lang="en-US" i="1" dirty="0"/>
              <a:t>master</a:t>
            </a:r>
            <a:r>
              <a:rPr lang="en-US" dirty="0"/>
              <a:t> lock in Chubby:  lay mot </a:t>
            </a:r>
            <a:r>
              <a:rPr lang="en-US" dirty="0" err="1"/>
              <a:t>khoá</a:t>
            </a:r>
            <a:r>
              <a:rPr lang="en-US" dirty="0"/>
              <a:t> </a:t>
            </a:r>
            <a:r>
              <a:rPr lang="en-US" dirty="0" err="1"/>
              <a:t>duy</a:t>
            </a:r>
            <a:r>
              <a:rPr lang="en-US" dirty="0"/>
              <a:t> </a:t>
            </a:r>
            <a:r>
              <a:rPr lang="en-US" dirty="0" err="1"/>
              <a:t>nhat</a:t>
            </a:r>
            <a:r>
              <a:rPr lang="en-US" dirty="0"/>
              <a:t> </a:t>
            </a:r>
            <a:r>
              <a:rPr lang="en-US" dirty="0" err="1"/>
              <a:t>tren</a:t>
            </a:r>
            <a:r>
              <a:rPr lang="en-US" dirty="0"/>
              <a:t> chubby</a:t>
            </a:r>
          </a:p>
          <a:p>
            <a:pPr marL="0" marR="0" lvl="0" indent="0" algn="l" defTabSz="1218987" rtl="0" eaLnBrk="1" fontAlgn="auto" latinLnBrk="0" hangingPunct="1">
              <a:lnSpc>
                <a:spcPct val="100000"/>
              </a:lnSpc>
              <a:spcBef>
                <a:spcPts val="0"/>
              </a:spcBef>
              <a:spcAft>
                <a:spcPts val="0"/>
              </a:spcAft>
              <a:buClrTx/>
              <a:buSzTx/>
              <a:buFontTx/>
              <a:buNone/>
              <a:tabLst/>
              <a:defRPr/>
            </a:pPr>
            <a:r>
              <a:rPr lang="vi-VN" dirty="0"/>
              <a:t>Lấy một khóa chủ duy nhất trong Chubby</a:t>
            </a:r>
          </a:p>
          <a:p>
            <a:pPr marL="0" marR="0" lvl="0" indent="0" algn="l" defTabSz="1218987" rtl="0" eaLnBrk="1" fontAlgn="auto" latinLnBrk="0" hangingPunct="1">
              <a:lnSpc>
                <a:spcPct val="100000"/>
              </a:lnSpc>
              <a:spcBef>
                <a:spcPts val="0"/>
              </a:spcBef>
              <a:spcAft>
                <a:spcPts val="0"/>
              </a:spcAft>
              <a:buClrTx/>
              <a:buSzTx/>
              <a:buFontTx/>
              <a:buNone/>
              <a:tabLst/>
              <a:defRPr/>
            </a:pPr>
            <a:r>
              <a:rPr lang="vi-VN" dirty="0"/>
              <a:t>Quét thư mục máy chủ trong Chubby để tìm máy chủ trực tiếp</a:t>
            </a:r>
          </a:p>
          <a:p>
            <a:pPr marL="0" marR="0" lvl="0" indent="0" algn="l" defTabSz="1218987" rtl="0" eaLnBrk="1" fontAlgn="auto" latinLnBrk="0" hangingPunct="1">
              <a:lnSpc>
                <a:spcPct val="100000"/>
              </a:lnSpc>
              <a:spcBef>
                <a:spcPts val="0"/>
              </a:spcBef>
              <a:spcAft>
                <a:spcPts val="0"/>
              </a:spcAft>
              <a:buClrTx/>
              <a:buSzTx/>
              <a:buFontTx/>
              <a:buNone/>
              <a:tabLst/>
              <a:defRPr/>
            </a:pPr>
            <a:r>
              <a:rPr lang="vi-VN" dirty="0"/>
              <a:t>Giao tiếp với mọi máy chủ máy tính bảng trực tiếp để khám phá sự phân công máy tính bảng hiện tại</a:t>
            </a:r>
          </a:p>
          <a:p>
            <a:pPr marL="0" marR="0" lvl="0" indent="0" algn="l" defTabSz="1218987" rtl="0" eaLnBrk="1" fontAlgn="auto" latinLnBrk="0" hangingPunct="1">
              <a:lnSpc>
                <a:spcPct val="100000"/>
              </a:lnSpc>
              <a:spcBef>
                <a:spcPts val="0"/>
              </a:spcBef>
              <a:spcAft>
                <a:spcPts val="0"/>
              </a:spcAft>
              <a:buClrTx/>
              <a:buSzTx/>
              <a:buFontTx/>
              <a:buNone/>
              <a:tabLst/>
              <a:defRPr/>
            </a:pPr>
            <a:r>
              <a:rPr lang="vi-VN" dirty="0"/>
              <a:t>Quét bảng METADATA và thêm các máy tính bảng chưa được gán vào bộ máy tính bảng chưa được gán</a:t>
            </a:r>
            <a:endParaRPr lang="en-US" dirty="0"/>
          </a:p>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28</a:t>
            </a:fld>
            <a:endParaRPr lang="en-US"/>
          </a:p>
        </p:txBody>
      </p:sp>
    </p:spTree>
    <p:extLst>
      <p:ext uri="{BB962C8B-B14F-4D97-AF65-F5344CB8AC3E}">
        <p14:creationId xmlns:p14="http://schemas.microsoft.com/office/powerpoint/2010/main" val="20250672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Một bộ đệm được sắp xếp</a:t>
            </a:r>
          </a:p>
          <a:p>
            <a:r>
              <a:rPr lang="vi-VN" dirty="0"/>
              <a:t>Duy trì cập nhật liên tục</a:t>
            </a:r>
          </a:p>
          <a:p>
            <a:r>
              <a:rPr lang="vi-VN" dirty="0"/>
              <a:t>Mỗi hàng được sao chép trên ghi để duy trì tính nhất quán ở cấp hàng</a:t>
            </a:r>
          </a:p>
          <a:p>
            <a:r>
              <a:rPr lang="vi-VN" dirty="0"/>
              <a:t>Các bản cập nhật cũ hơn được lưu trữ theo một chuỗi SSTable</a:t>
            </a:r>
          </a:p>
          <a:p>
            <a:r>
              <a:rPr lang="en-US" dirty="0"/>
              <a:t>copy-on-write :</a:t>
            </a:r>
            <a:r>
              <a:rPr lang="vi-VN" sz="1600" b="0" i="0" kern="1200" dirty="0">
                <a:solidFill>
                  <a:schemeClr val="tx1"/>
                </a:solidFill>
                <a:effectLst/>
                <a:latin typeface="+mn-lt"/>
                <a:ea typeface="+mn-ea"/>
                <a:cs typeface="+mn-cs"/>
              </a:rPr>
              <a:t>Về cơ bản, có thể tạm hiểu như thế này, có rất nhiều tác vụ được sinh ra, và khởi điểm chúng đều có resource trỏ tới cùng một nơi, sau này khi có tác vụ nào đó dở hơi muốn đổi dữ liệu resource, thì nó sẽ copy resource ra một bản mới, và tự tung tự tác sửa đổi trên bản mới này, bản cũ vẫn giữ nguyên để phục vụ cho các tác vụ khác. Lợi ích cực lớn mang lại là ta có thể dùng nhiều tác vụ nhưng tài nguyên bỏ ra cho chúng là cực kỳ tiết kiệm.</a:t>
            </a:r>
          </a:p>
          <a:p>
            <a:endParaRPr lang="vi-VN" sz="1600" b="0" i="0" kern="1200" dirty="0">
              <a:solidFill>
                <a:schemeClr val="tx1"/>
              </a:solidFill>
              <a:effectLst/>
              <a:latin typeface="+mn-lt"/>
              <a:ea typeface="+mn-ea"/>
              <a:cs typeface="+mn-cs"/>
            </a:endParaRPr>
          </a:p>
          <a:p>
            <a:r>
              <a:rPr lang="vi-VN" dirty="0"/>
              <a:t>Các bản cập nhật cũ hơn được lưu trữ theo một chuỗi SSTable</a:t>
            </a:r>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31</a:t>
            </a:fld>
            <a:endParaRPr lang="en-US"/>
          </a:p>
        </p:txBody>
      </p:sp>
    </p:spTree>
    <p:extLst>
      <p:ext uri="{BB962C8B-B14F-4D97-AF65-F5344CB8AC3E}">
        <p14:creationId xmlns:p14="http://schemas.microsoft.com/office/powerpoint/2010/main" val="627914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buFont typeface="Wingdings" panose="05000000000000000000" pitchFamily="2" charset="2"/>
              <a:buChar char="q"/>
            </a:pPr>
            <a:r>
              <a:rPr lang="vi-VN" sz="1600" dirty="0"/>
              <a:t>Write:</a:t>
            </a:r>
          </a:p>
          <a:p>
            <a:pPr>
              <a:lnSpc>
                <a:spcPct val="150000"/>
              </a:lnSpc>
              <a:buFontTx/>
              <a:buChar char="-"/>
            </a:pPr>
            <a:r>
              <a:rPr lang="vi-VN" sz="1600" dirty="0"/>
              <a:t> Kiểm tra tính hợp lệ</a:t>
            </a:r>
          </a:p>
          <a:p>
            <a:pPr>
              <a:lnSpc>
                <a:spcPct val="150000"/>
              </a:lnSpc>
              <a:buFontTx/>
              <a:buChar char="-"/>
            </a:pPr>
            <a:r>
              <a:rPr lang="vi-VN" sz="1600" dirty="0"/>
              <a:t> Kiểm tra quyền ghi</a:t>
            </a:r>
          </a:p>
          <a:p>
            <a:pPr>
              <a:lnSpc>
                <a:spcPct val="150000"/>
              </a:lnSpc>
              <a:buFontTx/>
              <a:buChar char="-"/>
            </a:pPr>
            <a:r>
              <a:rPr lang="vi-VN" sz="1600" dirty="0"/>
              <a:t> Ghi vào commit log</a:t>
            </a:r>
          </a:p>
          <a:p>
            <a:pPr>
              <a:lnSpc>
                <a:spcPct val="150000"/>
              </a:lnSpc>
              <a:buFontTx/>
              <a:buChar char="-"/>
            </a:pPr>
            <a:r>
              <a:rPr lang="vi-VN" sz="1600" dirty="0"/>
              <a:t> Ghi vào memtable</a:t>
            </a:r>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32</a:t>
            </a:fld>
            <a:endParaRPr lang="en-US"/>
          </a:p>
        </p:txBody>
      </p:sp>
    </p:spTree>
    <p:extLst>
      <p:ext uri="{BB962C8B-B14F-4D97-AF65-F5344CB8AC3E}">
        <p14:creationId xmlns:p14="http://schemas.microsoft.com/office/powerpoint/2010/main" val="11339622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buFont typeface="Wingdings" panose="05000000000000000000" pitchFamily="2" charset="2"/>
              <a:buChar char="q"/>
            </a:pPr>
            <a:r>
              <a:rPr lang="vi-VN" sz="1600" dirty="0"/>
              <a:t>Read:</a:t>
            </a:r>
          </a:p>
          <a:p>
            <a:pPr>
              <a:lnSpc>
                <a:spcPct val="150000"/>
              </a:lnSpc>
              <a:buFontTx/>
              <a:buChar char="-"/>
            </a:pPr>
            <a:r>
              <a:rPr lang="vi-VN" sz="1600" dirty="0"/>
              <a:t> Kiểm tra tính hợp lệ</a:t>
            </a:r>
          </a:p>
          <a:p>
            <a:pPr>
              <a:lnSpc>
                <a:spcPct val="150000"/>
              </a:lnSpc>
              <a:buFontTx/>
              <a:buChar char="-"/>
            </a:pPr>
            <a:r>
              <a:rPr lang="vi-VN" sz="1600" dirty="0"/>
              <a:t> Kiểm tra quyền đọc</a:t>
            </a:r>
          </a:p>
          <a:p>
            <a:pPr>
              <a:lnSpc>
                <a:spcPct val="150000"/>
              </a:lnSpc>
              <a:buFontTx/>
              <a:buChar char="-"/>
            </a:pPr>
            <a:r>
              <a:rPr lang="vi-VN" sz="1600" dirty="0"/>
              <a:t> Kết hợp dữ liệu từ memtable và các SSTable</a:t>
            </a:r>
          </a:p>
          <a:p>
            <a:pPr>
              <a:lnSpc>
                <a:spcPct val="150000"/>
              </a:lnSpc>
              <a:buFontTx/>
              <a:buChar char="-"/>
            </a:pPr>
            <a:r>
              <a:rPr lang="vi-VN" sz="1600" dirty="0"/>
              <a:t> Trả về kết quả cần đọc</a:t>
            </a:r>
          </a:p>
          <a:p>
            <a:pPr fontAlgn="t"/>
            <a:endParaRPr lang="vi-VN" sz="1600" b="0" i="0" kern="1200" dirty="0">
              <a:solidFill>
                <a:schemeClr val="tx1"/>
              </a:solidFill>
              <a:effectLst/>
              <a:latin typeface="+mn-lt"/>
              <a:ea typeface="+mn-ea"/>
              <a:cs typeface="+mn-cs"/>
            </a:endParaRPr>
          </a:p>
          <a:p>
            <a:pPr fontAlgn="t"/>
            <a:endParaRPr lang="vi-VN" sz="1600" b="0" i="0" kern="1200" dirty="0">
              <a:solidFill>
                <a:schemeClr val="tx1"/>
              </a:solidFill>
              <a:effectLst/>
              <a:latin typeface="+mn-lt"/>
              <a:ea typeface="+mn-ea"/>
              <a:cs typeface="+mn-cs"/>
            </a:endParaRPr>
          </a:p>
          <a:p>
            <a:pPr fontAlgn="t"/>
            <a:endParaRPr lang="vi-VN" sz="1600" b="0" i="0" kern="1200" dirty="0">
              <a:solidFill>
                <a:schemeClr val="tx1"/>
              </a:solidFill>
              <a:effectLst/>
              <a:latin typeface="+mn-lt"/>
              <a:ea typeface="+mn-ea"/>
              <a:cs typeface="+mn-cs"/>
            </a:endParaRPr>
          </a:p>
          <a:p>
            <a:pPr fontAlgn="t"/>
            <a:r>
              <a:rPr lang="vi-VN" sz="1600" b="0" i="0" kern="1200" dirty="0">
                <a:solidFill>
                  <a:schemeClr val="tx1"/>
                </a:solidFill>
                <a:effectLst/>
                <a:latin typeface="+mn-lt"/>
                <a:ea typeface="+mn-ea"/>
                <a:cs typeface="+mn-cs"/>
              </a:rPr>
              <a:t>Kiểm tra xem hoạt động có hợp lệ không</a:t>
            </a:r>
            <a:br>
              <a:rPr lang="vi-VN" sz="1600" b="0" i="0" kern="1200" dirty="0">
                <a:solidFill>
                  <a:schemeClr val="tx1"/>
                </a:solidFill>
                <a:effectLst/>
                <a:latin typeface="+mn-lt"/>
                <a:ea typeface="+mn-ea"/>
                <a:cs typeface="+mn-cs"/>
              </a:rPr>
            </a:br>
            <a:r>
              <a:rPr lang="vi-VN" sz="1600" b="0" i="0" kern="1200" dirty="0">
                <a:solidFill>
                  <a:schemeClr val="tx1"/>
                </a:solidFill>
                <a:effectLst/>
                <a:latin typeface="+mn-lt"/>
                <a:ea typeface="+mn-ea"/>
                <a:cs typeface="+mn-cs"/>
              </a:rPr>
              <a:t>Một hoạt động hợp lệ được thực hiện trên một khung nhìn hợp nhất của chuỗi SSTables và memtable</a:t>
            </a:r>
            <a:br>
              <a:rPr lang="vi-VN" sz="1600" b="0" i="0" kern="1200" dirty="0">
                <a:solidFill>
                  <a:schemeClr val="tx1"/>
                </a:solidFill>
                <a:effectLst/>
                <a:latin typeface="+mn-lt"/>
                <a:ea typeface="+mn-ea"/>
                <a:cs typeface="+mn-cs"/>
              </a:rPr>
            </a:br>
            <a:r>
              <a:rPr lang="vi-VN" sz="1600" b="0" i="0" kern="1200" dirty="0">
                <a:solidFill>
                  <a:schemeClr val="tx1"/>
                </a:solidFill>
                <a:effectLst/>
                <a:latin typeface="+mn-lt"/>
                <a:ea typeface="+mn-ea"/>
                <a:cs typeface="+mn-cs"/>
              </a:rPr>
              <a:t>Chế độ xem được hợp nhất có thể được hình thành một cách hiệu quả do SSTables và memtable là cấu trúc dữ liệu được sắp xếp theo từ vựng</a:t>
            </a:r>
          </a:p>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33</a:t>
            </a:fld>
            <a:endParaRPr lang="en-US"/>
          </a:p>
        </p:txBody>
      </p:sp>
    </p:spTree>
    <p:extLst>
      <p:ext uri="{BB962C8B-B14F-4D97-AF65-F5344CB8AC3E}">
        <p14:creationId xmlns:p14="http://schemas.microsoft.com/office/powerpoint/2010/main" val="8869455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buFont typeface="Wingdings" panose="05000000000000000000" pitchFamily="2" charset="2"/>
              <a:buChar char="q"/>
            </a:pPr>
            <a:r>
              <a:rPr lang="vi-VN" sz="1600" dirty="0"/>
              <a:t>Phục hồi một tablet:</a:t>
            </a:r>
          </a:p>
          <a:p>
            <a:pPr marL="0" indent="0">
              <a:lnSpc>
                <a:spcPct val="150000"/>
              </a:lnSpc>
              <a:buNone/>
            </a:pPr>
            <a:r>
              <a:rPr lang="vi-VN" sz="1600" dirty="0"/>
              <a:t>Để phục hồi một tablet, tablet server sẽ đọc metadata từ metadata table, ở đây chứa danh sách của những SSTable, bao gồm tất cả các thao tác cập nhật dữ liệu</a:t>
            </a:r>
          </a:p>
          <a:p>
            <a:pPr marL="0" indent="0">
              <a:lnSpc>
                <a:spcPct val="150000"/>
              </a:lnSpc>
              <a:buNone/>
            </a:pPr>
            <a:r>
              <a:rPr lang="vi-VN" sz="1600" dirty="0"/>
              <a:t>* Thao tác đọc và ghi vẫn được diễn ra trong khi tablet server merge hoặc split một tablet</a:t>
            </a:r>
          </a:p>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34</a:t>
            </a:fld>
            <a:endParaRPr lang="en-US"/>
          </a:p>
        </p:txBody>
      </p:sp>
    </p:spTree>
    <p:extLst>
      <p:ext uri="{BB962C8B-B14F-4D97-AF65-F5344CB8AC3E}">
        <p14:creationId xmlns:p14="http://schemas.microsoft.com/office/powerpoint/2010/main" val="35627639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Nén nhỏ</a:t>
            </a:r>
          </a:p>
          <a:p>
            <a:r>
              <a:rPr lang="vi-VN" dirty="0"/>
              <a:t>Khi kích thước memtable đạt đến ngưỡng, memtable bị đóng băng, một memtable mới được tạo và memtable đông lạnh được chuyển đổi thành SSTable</a:t>
            </a:r>
          </a:p>
          <a:p>
            <a:r>
              <a:rPr lang="vi-VN" dirty="0"/>
              <a:t>Nén chính</a:t>
            </a:r>
          </a:p>
          <a:p>
            <a:r>
              <a:rPr lang="vi-VN" dirty="0"/>
              <a:t>Viết lại nhiều SSTables thành một SSTable</a:t>
            </a:r>
          </a:p>
          <a:p>
            <a:endParaRPr lang="vi-VN" dirty="0"/>
          </a:p>
          <a:p>
            <a:pPr>
              <a:lnSpc>
                <a:spcPct val="150000"/>
              </a:lnSpc>
              <a:buFont typeface="Wingdings" panose="05000000000000000000" pitchFamily="2" charset="2"/>
              <a:buChar char="q"/>
            </a:pPr>
            <a:r>
              <a:rPr lang="vi-VN" sz="1600" dirty="0"/>
              <a:t>Minor compaction: là công đoạn nén memtable thành SSTable</a:t>
            </a:r>
          </a:p>
          <a:p>
            <a:pPr>
              <a:lnSpc>
                <a:spcPct val="150000"/>
              </a:lnSpc>
              <a:buFont typeface="Wingdings" panose="05000000000000000000" pitchFamily="2" charset="2"/>
              <a:buChar char="q"/>
            </a:pPr>
            <a:r>
              <a:rPr lang="vi-VN" sz="1600" dirty="0"/>
              <a:t> Merging compaction: là công đoạn nén một vài SSTable và memtable thành một SSTable mới</a:t>
            </a:r>
          </a:p>
          <a:p>
            <a:pPr>
              <a:lnSpc>
                <a:spcPct val="150000"/>
              </a:lnSpc>
              <a:buFont typeface="Wingdings" panose="05000000000000000000" pitchFamily="2" charset="2"/>
              <a:buChar char="q"/>
            </a:pPr>
            <a:r>
              <a:rPr lang="vi-VN" sz="1600" dirty="0"/>
              <a:t> Major compaction: là công đoạn nén tất cả SSTable thành chỉ duy nhất một SSTable mới</a:t>
            </a:r>
          </a:p>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35</a:t>
            </a:fld>
            <a:endParaRPr lang="en-US"/>
          </a:p>
        </p:txBody>
      </p:sp>
    </p:spTree>
    <p:extLst>
      <p:ext uri="{BB962C8B-B14F-4D97-AF65-F5344CB8AC3E}">
        <p14:creationId xmlns:p14="http://schemas.microsoft.com/office/powerpoint/2010/main" val="7407397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40</a:t>
            </a:fld>
            <a:endParaRPr lang="en-US"/>
          </a:p>
        </p:txBody>
      </p:sp>
    </p:spTree>
    <p:extLst>
      <p:ext uri="{BB962C8B-B14F-4D97-AF65-F5344CB8AC3E}">
        <p14:creationId xmlns:p14="http://schemas.microsoft.com/office/powerpoint/2010/main" val="36626540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buFont typeface="Wingdings" panose="05000000000000000000" pitchFamily="2" charset="2"/>
              <a:buChar char="q"/>
            </a:pPr>
            <a:r>
              <a:rPr lang="vi-VN" sz="1600" dirty="0"/>
              <a:t>Gom nhóm cột.</a:t>
            </a:r>
          </a:p>
          <a:p>
            <a:pPr>
              <a:lnSpc>
                <a:spcPct val="150000"/>
              </a:lnSpc>
              <a:buFontTx/>
              <a:buChar char="-"/>
            </a:pPr>
            <a:r>
              <a:rPr lang="vi-VN" sz="1600" dirty="0"/>
              <a:t> Gom các cột có tần suất truy suất nhiều thành 1 nhóm nhằm tối ưu việc đọc dữ liệu</a:t>
            </a:r>
          </a:p>
          <a:p>
            <a:pPr>
              <a:lnSpc>
                <a:spcPct val="100000"/>
              </a:lnSpc>
              <a:buFontTx/>
              <a:buChar char="-"/>
            </a:pPr>
            <a:r>
              <a:rPr lang="vi-VN" sz="1600" dirty="0"/>
              <a:t> Hỗ trợ gom nhóm  trên bô nhớ</a:t>
            </a:r>
          </a:p>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42</a:t>
            </a:fld>
            <a:endParaRPr lang="en-US"/>
          </a:p>
        </p:txBody>
      </p:sp>
    </p:spTree>
    <p:extLst>
      <p:ext uri="{BB962C8B-B14F-4D97-AF65-F5344CB8AC3E}">
        <p14:creationId xmlns:p14="http://schemas.microsoft.com/office/powerpoint/2010/main" val="4234615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buFont typeface="Wingdings" panose="05000000000000000000" pitchFamily="2" charset="2"/>
              <a:buChar char="q"/>
            </a:pPr>
            <a:r>
              <a:rPr lang="vi-VN" sz="1600" dirty="0"/>
              <a:t>Một Bigtable là một bản đồ phân tán, đa chiều ổn định</a:t>
            </a:r>
          </a:p>
          <a:p>
            <a:pPr>
              <a:lnSpc>
                <a:spcPct val="150000"/>
              </a:lnSpc>
              <a:buFont typeface="Wingdings" panose="05000000000000000000" pitchFamily="2" charset="2"/>
              <a:buChar char="q"/>
            </a:pPr>
            <a:r>
              <a:rPr lang="vi-VN" sz="1600" dirty="0"/>
              <a:t> Bản đồ này được đánh chỉ mục bởi một Row key (khóa hàng),  Column key (khóa cột), và Timestamp (một nhãn thời gian), </a:t>
            </a:r>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6</a:t>
            </a:fld>
            <a:endParaRPr lang="en-US"/>
          </a:p>
        </p:txBody>
      </p:sp>
    </p:spTree>
    <p:extLst>
      <p:ext uri="{BB962C8B-B14F-4D97-AF65-F5344CB8AC3E}">
        <p14:creationId xmlns:p14="http://schemas.microsoft.com/office/powerpoint/2010/main" val="33870131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buFontTx/>
              <a:buChar char="-"/>
            </a:pPr>
            <a:r>
              <a:rPr lang="vi-VN" sz="1600" dirty="0"/>
              <a:t>Nén dữ liệu giúp sử dụng tài nguyên 1 cách hiệu quả</a:t>
            </a:r>
          </a:p>
          <a:p>
            <a:pPr>
              <a:lnSpc>
                <a:spcPct val="150000"/>
              </a:lnSpc>
              <a:buFontTx/>
              <a:buChar char="-"/>
            </a:pPr>
            <a:r>
              <a:rPr lang="vi-VN" sz="1600" dirty="0"/>
              <a:t> Client API hỗ trợ nhiều định dạng format</a:t>
            </a:r>
          </a:p>
          <a:p>
            <a:pPr>
              <a:lnSpc>
                <a:spcPct val="150000"/>
              </a:lnSpc>
              <a:buFontTx/>
              <a:buChar char="-"/>
            </a:pPr>
            <a:r>
              <a:rPr lang="vi-VN" sz="1600" dirty="0"/>
              <a:t>Sử dụng Bloom filter với SSTable :sử dụng cấu trúc dữ liệu Bloom Filter nhằm tối ưu việc tìm kiếm trên bộ nhớ, hạn chế truy xuất đĩa</a:t>
            </a:r>
          </a:p>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43</a:t>
            </a:fld>
            <a:endParaRPr lang="en-US"/>
          </a:p>
        </p:txBody>
      </p:sp>
    </p:spTree>
    <p:extLst>
      <p:ext uri="{BB962C8B-B14F-4D97-AF65-F5344CB8AC3E}">
        <p14:creationId xmlns:p14="http://schemas.microsoft.com/office/powerpoint/2010/main" val="34827252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buFont typeface="Wingdings" panose="05000000000000000000" pitchFamily="2" charset="2"/>
              <a:buChar char="q"/>
            </a:pPr>
            <a:r>
              <a:rPr lang="vi-VN" sz="1600" dirty="0"/>
              <a:t>Tối ưu việc đọc bằng cache dữ liệu</a:t>
            </a:r>
          </a:p>
          <a:p>
            <a:pPr>
              <a:lnSpc>
                <a:spcPct val="150000"/>
              </a:lnSpc>
              <a:buFontTx/>
              <a:buChar char="-"/>
            </a:pPr>
            <a:r>
              <a:rPr lang="vi-VN" sz="1600" dirty="0"/>
              <a:t> Scan Cache  sử dụng cache cặp giá  trị key-value  từ SSTable kết quả</a:t>
            </a:r>
          </a:p>
          <a:p>
            <a:pPr>
              <a:lnSpc>
                <a:spcPct val="150000"/>
              </a:lnSpc>
              <a:buFontTx/>
              <a:buChar char="-"/>
            </a:pPr>
            <a:r>
              <a:rPr lang="vi-VN" sz="1600" dirty="0"/>
              <a:t> Block Cache cache SSTable từ việc đọc dữ liệu GFS</a:t>
            </a:r>
          </a:p>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44</a:t>
            </a:fld>
            <a:endParaRPr lang="en-US"/>
          </a:p>
        </p:txBody>
      </p:sp>
    </p:spTree>
    <p:extLst>
      <p:ext uri="{BB962C8B-B14F-4D97-AF65-F5344CB8AC3E}">
        <p14:creationId xmlns:p14="http://schemas.microsoft.com/office/powerpoint/2010/main" val="3112331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buFont typeface="Wingdings" panose="05000000000000000000" pitchFamily="2" charset="2"/>
              <a:buChar char="q"/>
            </a:pPr>
            <a:r>
              <a:rPr lang="vi-VN" sz="1600" dirty="0"/>
              <a:t>Tối ưu commit log</a:t>
            </a:r>
          </a:p>
          <a:p>
            <a:pPr>
              <a:lnSpc>
                <a:spcPct val="150000"/>
              </a:lnSpc>
              <a:buFontTx/>
              <a:buChar char="-"/>
            </a:pPr>
            <a:r>
              <a:rPr lang="vi-VN" sz="1600" dirty="0"/>
              <a:t> Sử dụng 2 thread riêng (chỉ có 1 thread hoạt động trong 1 thời điểm) nhằm hạn chế độ trễ của quá trình ghi dữ liệu</a:t>
            </a:r>
          </a:p>
          <a:p>
            <a:pPr>
              <a:lnSpc>
                <a:spcPct val="150000"/>
              </a:lnSpc>
              <a:buFontTx/>
              <a:buChar char="-"/>
            </a:pPr>
            <a:r>
              <a:rPr lang="vi-VN" sz="1600" dirty="0"/>
              <a:t> Tăng khả năng chịu lỗi của hệ thống</a:t>
            </a:r>
          </a:p>
          <a:p>
            <a:pPr>
              <a:lnSpc>
                <a:spcPct val="150000"/>
              </a:lnSpc>
              <a:buFontTx/>
              <a:buChar char="-"/>
            </a:pPr>
            <a:endParaRPr lang="vi-VN" sz="1600" dirty="0"/>
          </a:p>
          <a:p>
            <a:pPr>
              <a:lnSpc>
                <a:spcPct val="150000"/>
              </a:lnSpc>
              <a:buFontTx/>
              <a:buChar char="-"/>
            </a:pPr>
            <a:endParaRPr lang="vi-VN" sz="1600" dirty="0"/>
          </a:p>
          <a:p>
            <a:pPr>
              <a:lnSpc>
                <a:spcPct val="150000"/>
              </a:lnSpc>
              <a:buFont typeface="Wingdings" panose="05000000000000000000" pitchFamily="2" charset="2"/>
              <a:buChar char="q"/>
            </a:pPr>
            <a:r>
              <a:rPr lang="vi-VN" sz="1600" dirty="0"/>
              <a:t>Khai thác tính cố định của SSTable</a:t>
            </a:r>
          </a:p>
          <a:p>
            <a:pPr>
              <a:lnSpc>
                <a:spcPct val="150000"/>
              </a:lnSpc>
              <a:buFontTx/>
              <a:buChar char="-"/>
            </a:pPr>
            <a:r>
              <a:rPr lang="vi-VN" sz="1600" dirty="0"/>
              <a:t> Do SSTable chỉ có thể thêm mới nên chúng ta không cần thao tác đồng bộ khi đọc dữ liệu</a:t>
            </a:r>
          </a:p>
          <a:p>
            <a:pPr>
              <a:lnSpc>
                <a:spcPct val="150000"/>
              </a:lnSpc>
              <a:buFontTx/>
              <a:buChar char="-"/>
            </a:pPr>
            <a:r>
              <a:rPr lang="vi-VN" sz="1600" dirty="0"/>
              <a:t> Đối với memtable, sử dụng copy-on-write cho phép thao tác đọc/ghi được xử lý đồng thời</a:t>
            </a:r>
          </a:p>
          <a:p>
            <a:pPr>
              <a:lnSpc>
                <a:spcPct val="150000"/>
              </a:lnSpc>
              <a:buFontTx/>
              <a:buChar char="-"/>
            </a:pPr>
            <a:endParaRPr lang="vi-VN" sz="1600"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45</a:t>
            </a:fld>
            <a:endParaRPr lang="en-US"/>
          </a:p>
        </p:txBody>
      </p:sp>
    </p:spTree>
    <p:extLst>
      <p:ext uri="{BB962C8B-B14F-4D97-AF65-F5344CB8AC3E}">
        <p14:creationId xmlns:p14="http://schemas.microsoft.com/office/powerpoint/2010/main" val="26227723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b="0" i="0" u="none" strike="noStrike" kern="1200" baseline="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607B345A-AAF7-4745-B218-7DBA809F69BA}" type="slidenum">
              <a:rPr lang="en-US" smtClean="0"/>
              <a:t>47</a:t>
            </a:fld>
            <a:endParaRPr lang="en-US"/>
          </a:p>
        </p:txBody>
      </p:sp>
    </p:spTree>
    <p:extLst>
      <p:ext uri="{BB962C8B-B14F-4D97-AF65-F5344CB8AC3E}">
        <p14:creationId xmlns:p14="http://schemas.microsoft.com/office/powerpoint/2010/main" val="25182299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Compress Data has 2- pass</a:t>
            </a:r>
            <a:r>
              <a:rPr lang="en-US" baseline="0" dirty="0"/>
              <a:t> :</a:t>
            </a:r>
          </a:p>
          <a:p>
            <a:endParaRPr lang="en-US" baseline="0" dirty="0"/>
          </a:p>
          <a:p>
            <a:r>
              <a:rPr lang="en-US" baseline="0" dirty="0"/>
              <a:t>   Pass 1 : </a:t>
            </a:r>
            <a:r>
              <a:rPr lang="en-US" sz="1200" i="0" kern="1200" dirty="0">
                <a:solidFill>
                  <a:schemeClr val="tx1"/>
                </a:solidFill>
                <a:effectLst/>
                <a:latin typeface="+mn-lt"/>
                <a:ea typeface="+mn-ea"/>
                <a:cs typeface="+mn-cs"/>
              </a:rPr>
              <a:t>uses Bentley and  McIlroy’s </a:t>
            </a:r>
            <a:r>
              <a:rPr lang="en-US" sz="1200" i="0" kern="1200" dirty="0" err="1">
                <a:solidFill>
                  <a:schemeClr val="tx1"/>
                </a:solidFill>
                <a:effectLst/>
                <a:latin typeface="+mn-lt"/>
                <a:ea typeface="+mn-ea"/>
                <a:cs typeface="+mn-cs"/>
              </a:rPr>
              <a:t>althorigm</a:t>
            </a:r>
            <a:r>
              <a:rPr lang="en-US" sz="1200" i="0" kern="1200" dirty="0">
                <a:solidFill>
                  <a:schemeClr val="tx1"/>
                </a:solidFill>
                <a:effectLst/>
                <a:latin typeface="+mn-lt"/>
                <a:ea typeface="+mn-ea"/>
                <a:cs typeface="+mn-cs"/>
              </a:rPr>
              <a:t> which compresses long common strings across a large window</a:t>
            </a:r>
          </a:p>
          <a:p>
            <a:r>
              <a:rPr lang="en-US" sz="1200" i="0" kern="1200" dirty="0">
                <a:solidFill>
                  <a:schemeClr val="tx1"/>
                </a:solidFill>
                <a:effectLst/>
                <a:latin typeface="+mn-lt"/>
                <a:ea typeface="+mn-ea"/>
                <a:cs typeface="+mn-cs"/>
              </a:rPr>
              <a:t>   </a:t>
            </a:r>
          </a:p>
          <a:p>
            <a:r>
              <a:rPr lang="en-US" sz="1200" i="0" kern="1200" dirty="0">
                <a:solidFill>
                  <a:schemeClr val="tx1"/>
                </a:solidFill>
                <a:effectLst/>
                <a:latin typeface="+mn-lt"/>
                <a:ea typeface="+mn-ea"/>
                <a:cs typeface="+mn-cs"/>
              </a:rPr>
              <a:t>   Pass 2 : fast compression algorithm that looks for repetitions in mall 16 KB window of the data</a:t>
            </a:r>
            <a:endParaRPr lang="en-US" dirty="0"/>
          </a:p>
        </p:txBody>
      </p:sp>
      <p:sp>
        <p:nvSpPr>
          <p:cNvPr id="4" name="Slide Number Placeholder 3"/>
          <p:cNvSpPr>
            <a:spLocks noGrp="1"/>
          </p:cNvSpPr>
          <p:nvPr>
            <p:ph type="sldNum" sz="quarter" idx="10"/>
          </p:nvPr>
        </p:nvSpPr>
        <p:spPr/>
        <p:txBody>
          <a:bodyPr/>
          <a:lstStyle/>
          <a:p>
            <a:fld id="{607B345A-AAF7-4745-B218-7DBA809F69BA}" type="slidenum">
              <a:rPr lang="en-US" smtClean="0"/>
              <a:t>48</a:t>
            </a:fld>
            <a:endParaRPr lang="en-US"/>
          </a:p>
        </p:txBody>
      </p:sp>
    </p:spTree>
    <p:extLst>
      <p:ext uri="{BB962C8B-B14F-4D97-AF65-F5344CB8AC3E}">
        <p14:creationId xmlns:p14="http://schemas.microsoft.com/office/powerpoint/2010/main" val="39053510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7B345A-AAF7-4745-B218-7DBA809F69BA}" type="slidenum">
              <a:rPr lang="en-US" smtClean="0"/>
              <a:t>49</a:t>
            </a:fld>
            <a:endParaRPr lang="en-US"/>
          </a:p>
        </p:txBody>
      </p:sp>
    </p:spTree>
    <p:extLst>
      <p:ext uri="{BB962C8B-B14F-4D97-AF65-F5344CB8AC3E}">
        <p14:creationId xmlns:p14="http://schemas.microsoft.com/office/powerpoint/2010/main" val="13893276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a:solidFill>
                  <a:schemeClr val="tx1"/>
                </a:solidFill>
                <a:effectLst/>
                <a:latin typeface="+mn-lt"/>
                <a:ea typeface="+mn-ea"/>
                <a:cs typeface="+mn-cs"/>
              </a:rPr>
              <a:t>-The master removes obsolete </a:t>
            </a:r>
            <a:r>
              <a:rPr lang="en-US" sz="1200" i="0" kern="1200" dirty="0" err="1">
                <a:solidFill>
                  <a:schemeClr val="tx1"/>
                </a:solidFill>
                <a:effectLst/>
                <a:latin typeface="+mn-lt"/>
                <a:ea typeface="+mn-ea"/>
                <a:cs typeface="+mn-cs"/>
              </a:rPr>
              <a:t>SSTables</a:t>
            </a:r>
            <a:r>
              <a:rPr lang="en-US" sz="1200" i="0" kern="1200" dirty="0">
                <a:solidFill>
                  <a:schemeClr val="tx1"/>
                </a:solidFill>
                <a:effectLst/>
                <a:latin typeface="+mn-lt"/>
                <a:ea typeface="+mn-ea"/>
                <a:cs typeface="+mn-cs"/>
              </a:rPr>
              <a:t> as a mark-and-sweep garbage collection over the set of </a:t>
            </a:r>
            <a:r>
              <a:rPr lang="en-US" sz="1200" i="0" kern="1200" dirty="0" err="1">
                <a:solidFill>
                  <a:schemeClr val="tx1"/>
                </a:solidFill>
                <a:effectLst/>
                <a:latin typeface="+mn-lt"/>
                <a:ea typeface="+mn-ea"/>
                <a:cs typeface="+mn-cs"/>
              </a:rPr>
              <a:t>SSTables</a:t>
            </a:r>
            <a:r>
              <a:rPr lang="en-US" sz="1200" i="0" kern="1200" dirty="0">
                <a:solidFill>
                  <a:schemeClr val="tx1"/>
                </a:solidFill>
                <a:effectLst/>
                <a:latin typeface="+mn-lt"/>
                <a:ea typeface="+mn-ea"/>
                <a:cs typeface="+mn-cs"/>
              </a:rPr>
              <a:t>, where the METADATA  table contains the set of roots.</a:t>
            </a:r>
          </a:p>
          <a:p>
            <a:r>
              <a:rPr lang="en-US" sz="1200" i="0" kern="1200" dirty="0">
                <a:solidFill>
                  <a:schemeClr val="tx1"/>
                </a:solidFill>
                <a:effectLst/>
                <a:latin typeface="+mn-lt"/>
                <a:ea typeface="+mn-ea"/>
                <a:cs typeface="+mn-cs"/>
              </a:rPr>
              <a:t>-The immutability of </a:t>
            </a:r>
            <a:r>
              <a:rPr lang="en-US" sz="1200" i="0" kern="1200" dirty="0" err="1">
                <a:solidFill>
                  <a:schemeClr val="tx1"/>
                </a:solidFill>
                <a:effectLst/>
                <a:latin typeface="+mn-lt"/>
                <a:ea typeface="+mn-ea"/>
                <a:cs typeface="+mn-cs"/>
              </a:rPr>
              <a:t>SSTables</a:t>
            </a:r>
            <a:r>
              <a:rPr lang="en-US" sz="1200" i="0" kern="1200" dirty="0">
                <a:solidFill>
                  <a:schemeClr val="tx1"/>
                </a:solidFill>
                <a:effectLst/>
                <a:latin typeface="+mn-lt"/>
                <a:ea typeface="+mn-ea"/>
                <a:cs typeface="+mn-cs"/>
              </a:rPr>
              <a:t> enables us to split tablets quickly</a:t>
            </a:r>
            <a:endParaRPr lang="en-US" dirty="0"/>
          </a:p>
        </p:txBody>
      </p:sp>
      <p:sp>
        <p:nvSpPr>
          <p:cNvPr id="4" name="Slide Number Placeholder 3"/>
          <p:cNvSpPr>
            <a:spLocks noGrp="1"/>
          </p:cNvSpPr>
          <p:nvPr>
            <p:ph type="sldNum" sz="quarter" idx="10"/>
          </p:nvPr>
        </p:nvSpPr>
        <p:spPr/>
        <p:txBody>
          <a:bodyPr/>
          <a:lstStyle/>
          <a:p>
            <a:fld id="{607B345A-AAF7-4745-B218-7DBA809F69BA}" type="slidenum">
              <a:rPr lang="en-US" smtClean="0"/>
              <a:t>50</a:t>
            </a:fld>
            <a:endParaRPr lang="en-US"/>
          </a:p>
        </p:txBody>
      </p:sp>
    </p:spTree>
    <p:extLst>
      <p:ext uri="{BB962C8B-B14F-4D97-AF65-F5344CB8AC3E}">
        <p14:creationId xmlns:p14="http://schemas.microsoft.com/office/powerpoint/2010/main" val="24864711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a:solidFill>
                  <a:schemeClr val="tx1"/>
                </a:solidFill>
                <a:effectLst/>
                <a:latin typeface="+mn-lt"/>
                <a:ea typeface="+mn-ea"/>
                <a:cs typeface="+mn-cs"/>
              </a:rPr>
              <a:t>-The master removes obsolete SSTables as a mark-and-sweep garbage collection over the set of SSTables, where the METADATA  table contains the set of roots.</a:t>
            </a:r>
          </a:p>
          <a:p>
            <a:r>
              <a:rPr lang="en-US" sz="1200" i="0" kern="1200">
                <a:solidFill>
                  <a:schemeClr val="tx1"/>
                </a:solidFill>
                <a:effectLst/>
                <a:latin typeface="+mn-lt"/>
                <a:ea typeface="+mn-ea"/>
                <a:cs typeface="+mn-cs"/>
              </a:rPr>
              <a:t>-The immutability of SSTables enables us to split tablets quickly</a:t>
            </a:r>
            <a:endParaRPr lang="en-US"/>
          </a:p>
        </p:txBody>
      </p:sp>
      <p:sp>
        <p:nvSpPr>
          <p:cNvPr id="4" name="Slide Number Placeholder 3"/>
          <p:cNvSpPr>
            <a:spLocks noGrp="1"/>
          </p:cNvSpPr>
          <p:nvPr>
            <p:ph type="sldNum" sz="quarter" idx="10"/>
          </p:nvPr>
        </p:nvSpPr>
        <p:spPr/>
        <p:txBody>
          <a:bodyPr/>
          <a:lstStyle/>
          <a:p>
            <a:fld id="{607B345A-AAF7-4745-B218-7DBA809F69BA}" type="slidenum">
              <a:rPr lang="en-US" smtClean="0"/>
              <a:t>51</a:t>
            </a:fld>
            <a:endParaRPr lang="en-US"/>
          </a:p>
        </p:txBody>
      </p:sp>
    </p:spTree>
    <p:extLst>
      <p:ext uri="{BB962C8B-B14F-4D97-AF65-F5344CB8AC3E}">
        <p14:creationId xmlns:p14="http://schemas.microsoft.com/office/powerpoint/2010/main" val="39002640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07B345A-AAF7-4745-B218-7DBA809F69BA}" type="slidenum">
              <a:rPr lang="en-US" smtClean="0"/>
              <a:t>53</a:t>
            </a:fld>
            <a:endParaRPr lang="en-US"/>
          </a:p>
        </p:txBody>
      </p:sp>
    </p:spTree>
    <p:extLst>
      <p:ext uri="{BB962C8B-B14F-4D97-AF65-F5344CB8AC3E}">
        <p14:creationId xmlns:p14="http://schemas.microsoft.com/office/powerpoint/2010/main" val="1011194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buFont typeface="Wingdings" panose="05000000000000000000" pitchFamily="2" charset="2"/>
              <a:buChar char="q"/>
            </a:pPr>
            <a:r>
              <a:rPr lang="vi-VN" sz="1600" dirty="0"/>
              <a:t>Bigtable là một CSDL hướng cột</a:t>
            </a:r>
          </a:p>
          <a:p>
            <a:pPr>
              <a:lnSpc>
                <a:spcPct val="150000"/>
              </a:lnSpc>
              <a:buFont typeface="Wingdings" panose="05000000000000000000" pitchFamily="2" charset="2"/>
              <a:buChar char="q"/>
            </a:pPr>
            <a:r>
              <a:rPr lang="vi-VN" sz="1600" dirty="0"/>
              <a:t> Lưu trữ bảng dữ liệu thành các cột, khác với CSDL quan hệ lưu thành các dòng</a:t>
            </a:r>
          </a:p>
          <a:p>
            <a:pPr>
              <a:lnSpc>
                <a:spcPct val="150000"/>
              </a:lnSpc>
              <a:buFont typeface="Wingdings" panose="05000000000000000000" pitchFamily="2" charset="2"/>
              <a:buChar char="q"/>
            </a:pPr>
            <a:r>
              <a:rPr lang="vi-VN" sz="1600" dirty="0"/>
              <a:t> Phù hợp với các ứng dụng chỉ đọc, đọc dữ liệu với cường độ lớn, dữ liệu lớn.</a:t>
            </a:r>
          </a:p>
          <a:p>
            <a:pPr>
              <a:lnSpc>
                <a:spcPct val="150000"/>
              </a:lnSpc>
              <a:buFont typeface="Wingdings" panose="05000000000000000000" pitchFamily="2" charset="2"/>
              <a:buChar char="q"/>
            </a:pPr>
            <a:r>
              <a:rPr lang="vi-VN" sz="1600" dirty="0"/>
              <a:t> Dữ liệu được đánh chỉ mục theo hàng và cột</a:t>
            </a:r>
          </a:p>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7</a:t>
            </a:fld>
            <a:endParaRPr lang="en-US"/>
          </a:p>
        </p:txBody>
      </p:sp>
    </p:spTree>
    <p:extLst>
      <p:ext uri="{BB962C8B-B14F-4D97-AF65-F5344CB8AC3E}">
        <p14:creationId xmlns:p14="http://schemas.microsoft.com/office/powerpoint/2010/main" val="2268603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a row…  in “</a:t>
            </a:r>
            <a:r>
              <a:rPr lang="en-US" baseline="0" dirty="0" err="1"/>
              <a:t>Webtable</a:t>
            </a:r>
            <a:r>
              <a:rPr lang="en-US" baseline="0" dirty="0"/>
              <a:t>”</a:t>
            </a:r>
          </a:p>
          <a:p>
            <a:r>
              <a:rPr lang="en-US" sz="1600" kern="1200" dirty="0">
                <a:solidFill>
                  <a:schemeClr val="tx1"/>
                </a:solidFill>
                <a:effectLst/>
                <a:latin typeface="+mn-lt"/>
                <a:ea typeface="+mn-ea"/>
                <a:cs typeface="+mn-cs"/>
              </a:rPr>
              <a:t>Name is an arbitrary string</a:t>
            </a:r>
            <a:br>
              <a:rPr lang="en-US" sz="1600" kern="1200" dirty="0">
                <a:solidFill>
                  <a:schemeClr val="tx1"/>
                </a:solidFill>
                <a:effectLst/>
                <a:latin typeface="+mn-lt"/>
                <a:ea typeface="+mn-ea"/>
                <a:cs typeface="+mn-cs"/>
              </a:rPr>
            </a:br>
            <a:r>
              <a:rPr lang="en-US" sz="1600" kern="1200" dirty="0">
                <a:solidFill>
                  <a:schemeClr val="tx1"/>
                </a:solidFill>
                <a:effectLst/>
                <a:latin typeface="+mn-lt"/>
                <a:ea typeface="+mn-ea"/>
                <a:cs typeface="+mn-cs"/>
              </a:rPr>
              <a:t>􏰁 Access to data in a row is atomic </a:t>
            </a:r>
            <a:endParaRPr lang="en-US" dirty="0"/>
          </a:p>
          <a:p>
            <a:r>
              <a:rPr lang="en-US" sz="1600" kern="1200" dirty="0">
                <a:solidFill>
                  <a:schemeClr val="tx1"/>
                </a:solidFill>
                <a:effectLst/>
                <a:latin typeface="+mn-lt"/>
                <a:ea typeface="+mn-ea"/>
                <a:cs typeface="+mn-cs"/>
              </a:rPr>
              <a:t>Rows </a:t>
            </a:r>
            <a:endParaRPr lang="en-US" dirty="0"/>
          </a:p>
          <a:p>
            <a:r>
              <a:rPr lang="en-US" sz="1600" kern="1200" dirty="0">
                <a:solidFill>
                  <a:schemeClr val="tx1"/>
                </a:solidFill>
                <a:effectLst/>
                <a:latin typeface="+mn-lt"/>
                <a:ea typeface="+mn-ea"/>
                <a:cs typeface="+mn-cs"/>
              </a:rPr>
              <a:t>􏰀Rows ordered lexicographically</a:t>
            </a:r>
            <a:br>
              <a:rPr lang="en-US" sz="1600" kern="1200" dirty="0">
                <a:solidFill>
                  <a:schemeClr val="tx1"/>
                </a:solidFill>
                <a:effectLst/>
                <a:latin typeface="+mn-lt"/>
                <a:ea typeface="+mn-ea"/>
                <a:cs typeface="+mn-cs"/>
              </a:rPr>
            </a:br>
            <a:r>
              <a:rPr lang="en-US" sz="1600" kern="1200" dirty="0">
                <a:solidFill>
                  <a:schemeClr val="tx1"/>
                </a:solidFill>
                <a:effectLst/>
                <a:latin typeface="+mn-lt"/>
                <a:ea typeface="+mn-ea"/>
                <a:cs typeface="+mn-cs"/>
              </a:rPr>
              <a:t>􏰁 Rows close together lexicographically usually </a:t>
            </a:r>
            <a:endParaRPr lang="en-US" dirty="0"/>
          </a:p>
          <a:p>
            <a:r>
              <a:rPr lang="en-US" sz="1600" kern="1200" dirty="0">
                <a:solidFill>
                  <a:schemeClr val="tx1"/>
                </a:solidFill>
                <a:effectLst/>
                <a:latin typeface="+mn-lt"/>
                <a:ea typeface="+mn-ea"/>
                <a:cs typeface="+mn-cs"/>
              </a:rPr>
              <a:t>on one or a small number of machines</a:t>
            </a:r>
            <a:br>
              <a:rPr lang="en-US" sz="1600" kern="1200" dirty="0">
                <a:solidFill>
                  <a:schemeClr val="tx1"/>
                </a:solidFill>
                <a:effectLst/>
                <a:latin typeface="+mn-lt"/>
                <a:ea typeface="+mn-ea"/>
                <a:cs typeface="+mn-cs"/>
              </a:rPr>
            </a:br>
            <a:endParaRPr lang="en-US" dirty="0"/>
          </a:p>
          <a:p>
            <a:endParaRPr lang="en-US" dirty="0"/>
          </a:p>
        </p:txBody>
      </p:sp>
      <p:sp>
        <p:nvSpPr>
          <p:cNvPr id="4" name="Slide Number Placeholder 3"/>
          <p:cNvSpPr>
            <a:spLocks noGrp="1"/>
          </p:cNvSpPr>
          <p:nvPr>
            <p:ph type="sldNum" sz="quarter" idx="10"/>
          </p:nvPr>
        </p:nvSpPr>
        <p:spPr/>
        <p:txBody>
          <a:bodyPr/>
          <a:lstStyle/>
          <a:p>
            <a:fld id="{75A81C56-3F07-4D59-AEB9-22866B63FE9D}" type="slidenum">
              <a:rPr lang="en-US" smtClean="0"/>
              <a:t>8</a:t>
            </a:fld>
            <a:endParaRPr lang="en-US"/>
          </a:p>
        </p:txBody>
      </p:sp>
    </p:spTree>
    <p:extLst>
      <p:ext uri="{BB962C8B-B14F-4D97-AF65-F5344CB8AC3E}">
        <p14:creationId xmlns:p14="http://schemas.microsoft.com/office/powerpoint/2010/main" val="2637576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A81C56-3F07-4D59-AEB9-22866B63FE9D}" type="slidenum">
              <a:rPr lang="en-US" smtClean="0"/>
              <a:t>9</a:t>
            </a:fld>
            <a:endParaRPr lang="en-US"/>
          </a:p>
        </p:txBody>
      </p:sp>
    </p:spTree>
    <p:extLst>
      <p:ext uri="{BB962C8B-B14F-4D97-AF65-F5344CB8AC3E}">
        <p14:creationId xmlns:p14="http://schemas.microsoft.com/office/powerpoint/2010/main" val="4229889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mn-lt"/>
                <a:ea typeface="+mn-ea"/>
                <a:cs typeface="+mn-cs"/>
              </a:rPr>
              <a:t>Columns have two-level name structure: 􏰁 </a:t>
            </a:r>
            <a:r>
              <a:rPr lang="en-US" sz="1600" kern="1200" dirty="0" err="1">
                <a:solidFill>
                  <a:schemeClr val="tx1"/>
                </a:solidFill>
                <a:effectLst/>
                <a:latin typeface="+mn-lt"/>
                <a:ea typeface="+mn-ea"/>
                <a:cs typeface="+mn-cs"/>
              </a:rPr>
              <a:t>family:qualifier</a:t>
            </a:r>
            <a:r>
              <a:rPr lang="en-US" sz="16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10</a:t>
            </a:fld>
            <a:endParaRPr lang="en-US"/>
          </a:p>
        </p:txBody>
      </p:sp>
    </p:spTree>
    <p:extLst>
      <p:ext uri="{BB962C8B-B14F-4D97-AF65-F5344CB8AC3E}">
        <p14:creationId xmlns:p14="http://schemas.microsoft.com/office/powerpoint/2010/main" val="887007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mn-lt"/>
                <a:ea typeface="+mn-ea"/>
                <a:cs typeface="+mn-cs"/>
              </a:rPr>
              <a:t>Columns have two-level name structure: 􏰁 </a:t>
            </a:r>
            <a:r>
              <a:rPr lang="en-US" sz="1600" kern="1200" dirty="0" err="1">
                <a:solidFill>
                  <a:schemeClr val="tx1"/>
                </a:solidFill>
                <a:effectLst/>
                <a:latin typeface="+mn-lt"/>
                <a:ea typeface="+mn-ea"/>
                <a:cs typeface="+mn-cs"/>
              </a:rPr>
              <a:t>family:qualifier</a:t>
            </a:r>
            <a:r>
              <a:rPr lang="en-US" sz="16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11</a:t>
            </a:fld>
            <a:endParaRPr lang="en-US"/>
          </a:p>
        </p:txBody>
      </p:sp>
    </p:spTree>
    <p:extLst>
      <p:ext uri="{BB962C8B-B14F-4D97-AF65-F5344CB8AC3E}">
        <p14:creationId xmlns:p14="http://schemas.microsoft.com/office/powerpoint/2010/main" val="15785234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kern="1200" dirty="0">
                <a:solidFill>
                  <a:schemeClr val="tx1"/>
                </a:solidFill>
                <a:effectLst/>
                <a:latin typeface="+mn-lt"/>
                <a:ea typeface="+mn-ea"/>
                <a:cs typeface="+mn-cs"/>
              </a:rPr>
              <a:t>Used to store different versions of data in a cell 􏰁 New writes default to current time, but timestamps for </a:t>
            </a:r>
            <a:endParaRPr lang="en-US" dirty="0"/>
          </a:p>
          <a:p>
            <a:r>
              <a:rPr lang="en-US" sz="1600" kern="1200" dirty="0">
                <a:solidFill>
                  <a:schemeClr val="tx1"/>
                </a:solidFill>
                <a:effectLst/>
                <a:latin typeface="+mn-lt"/>
                <a:ea typeface="+mn-ea"/>
                <a:cs typeface="+mn-cs"/>
              </a:rPr>
              <a:t>writes can also be set explicitly by clients </a:t>
            </a:r>
            <a:endParaRPr lang="en-US" dirty="0"/>
          </a:p>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14</a:t>
            </a:fld>
            <a:endParaRPr lang="en-US"/>
          </a:p>
        </p:txBody>
      </p:sp>
    </p:spTree>
    <p:extLst>
      <p:ext uri="{BB962C8B-B14F-4D97-AF65-F5344CB8AC3E}">
        <p14:creationId xmlns:p14="http://schemas.microsoft.com/office/powerpoint/2010/main" val="1688084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userDrawn="1"/>
        </p:nvSpPr>
        <p:spPr>
          <a:xfrm>
            <a:off x="1" y="3225800"/>
            <a:ext cx="12192000" cy="3632200"/>
          </a:xfrm>
          <a:prstGeom prst="rect">
            <a:avLst/>
          </a:prstGeom>
          <a:gradFill flip="none" rotWithShape="1">
            <a:gsLst>
              <a:gs pos="44000">
                <a:srgbClr val="CBCBCB">
                  <a:alpha val="22000"/>
                </a:srgbClr>
              </a:gs>
              <a:gs pos="100000">
                <a:srgbClr val="5F5F5F">
                  <a:alpha val="19000"/>
                </a:srgbClr>
              </a:gs>
              <a:gs pos="100000">
                <a:srgbClr val="FFFFFF">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95"/>
            <a:endParaRPr lang="en-US" sz="2399">
              <a:solidFill>
                <a:prstClr val="white"/>
              </a:solidFill>
            </a:endParaRPr>
          </a:p>
        </p:txBody>
      </p:sp>
      <p:sp>
        <p:nvSpPr>
          <p:cNvPr id="2" name="Title 1"/>
          <p:cNvSpPr>
            <a:spLocks noGrp="1"/>
          </p:cNvSpPr>
          <p:nvPr>
            <p:ph type="ctrTitle"/>
          </p:nvPr>
        </p:nvSpPr>
        <p:spPr>
          <a:xfrm>
            <a:off x="914401" y="4987990"/>
            <a:ext cx="10363200" cy="610820"/>
          </a:xfrm>
        </p:spPr>
        <p:txBody>
          <a:bodyPr/>
          <a:lstStyle>
            <a:lvl1pPr algn="ctr">
              <a:defRPr lang="en-US" sz="3999" kern="1200" smtClean="0">
                <a:solidFill>
                  <a:schemeClr val="tx1">
                    <a:lumMod val="75000"/>
                    <a:lumOff val="25000"/>
                  </a:schemeClr>
                </a:solidFill>
                <a:latin typeface="+mj-lt"/>
                <a:ea typeface="+mj-ea"/>
                <a:cs typeface="+mj-cs"/>
              </a:defRPr>
            </a:lvl1pPr>
          </a:lstStyle>
          <a:p>
            <a:r>
              <a:rPr lang="en-US" dirty="0"/>
              <a:t>Click to edit Master title style</a:t>
            </a:r>
          </a:p>
        </p:txBody>
      </p:sp>
      <p:sp>
        <p:nvSpPr>
          <p:cNvPr id="3" name="Subtitle 2"/>
          <p:cNvSpPr>
            <a:spLocks noGrp="1"/>
          </p:cNvSpPr>
          <p:nvPr>
            <p:ph type="subTitle" idx="1"/>
          </p:nvPr>
        </p:nvSpPr>
        <p:spPr>
          <a:xfrm>
            <a:off x="1828800" y="5509360"/>
            <a:ext cx="8534401" cy="764440"/>
          </a:xfrm>
        </p:spPr>
        <p:txBody>
          <a:bodyPr>
            <a:normAutofit/>
          </a:bodyPr>
          <a:lstStyle>
            <a:lvl1pPr marL="0" indent="0" algn="ctr">
              <a:buNone/>
              <a:defRPr lang="en-US" sz="2399" kern="1200" smtClean="0">
                <a:solidFill>
                  <a:schemeClr val="tx1">
                    <a:lumMod val="65000"/>
                    <a:lumOff val="35000"/>
                  </a:schemeClr>
                </a:solidFill>
                <a:latin typeface="+mj-lt"/>
                <a:ea typeface="+mj-ea"/>
                <a:cs typeface="+mj-cs"/>
              </a:defRPr>
            </a:lvl1pPr>
            <a:lvl2pPr marL="609397" indent="0" algn="ctr">
              <a:buNone/>
              <a:defRPr>
                <a:solidFill>
                  <a:schemeClr val="tx1">
                    <a:tint val="75000"/>
                  </a:schemeClr>
                </a:solidFill>
              </a:defRPr>
            </a:lvl2pPr>
            <a:lvl3pPr marL="1218794" indent="0" algn="ctr">
              <a:buNone/>
              <a:defRPr>
                <a:solidFill>
                  <a:schemeClr val="tx1">
                    <a:tint val="75000"/>
                  </a:schemeClr>
                </a:solidFill>
              </a:defRPr>
            </a:lvl3pPr>
            <a:lvl4pPr marL="1828191" indent="0" algn="ctr">
              <a:buNone/>
              <a:defRPr>
                <a:solidFill>
                  <a:schemeClr val="tx1">
                    <a:tint val="75000"/>
                  </a:schemeClr>
                </a:solidFill>
              </a:defRPr>
            </a:lvl4pPr>
            <a:lvl5pPr marL="2437588" indent="0" algn="ctr">
              <a:buNone/>
              <a:defRPr>
                <a:solidFill>
                  <a:schemeClr val="tx1">
                    <a:tint val="75000"/>
                  </a:schemeClr>
                </a:solidFill>
              </a:defRPr>
            </a:lvl5pPr>
            <a:lvl6pPr marL="3046985" indent="0" algn="ctr">
              <a:buNone/>
              <a:defRPr>
                <a:solidFill>
                  <a:schemeClr val="tx1">
                    <a:tint val="75000"/>
                  </a:schemeClr>
                </a:solidFill>
              </a:defRPr>
            </a:lvl6pPr>
            <a:lvl7pPr marL="3656382" indent="0" algn="ctr">
              <a:buNone/>
              <a:defRPr>
                <a:solidFill>
                  <a:schemeClr val="tx1">
                    <a:tint val="75000"/>
                  </a:schemeClr>
                </a:solidFill>
              </a:defRPr>
            </a:lvl7pPr>
            <a:lvl8pPr marL="4265777" indent="0" algn="ctr">
              <a:buNone/>
              <a:defRPr>
                <a:solidFill>
                  <a:schemeClr val="tx1">
                    <a:tint val="75000"/>
                  </a:schemeClr>
                </a:solidFill>
              </a:defRPr>
            </a:lvl8pPr>
            <a:lvl9pPr marL="487517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4459304-E13C-467D-B56C-5946EAF5C5E7}" type="datetime1">
              <a:rPr lang="en-US" smtClean="0">
                <a:solidFill>
                  <a:prstClr val="black">
                    <a:tint val="75000"/>
                  </a:prstClr>
                </a:solidFill>
              </a:rPr>
              <a:t>11/6/19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74806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4" y="273050"/>
            <a:ext cx="4011084" cy="1162051"/>
          </a:xfrm>
        </p:spPr>
        <p:txBody>
          <a:bodyPr anchor="b"/>
          <a:lstStyle>
            <a:lvl1pPr algn="l">
              <a:defRPr sz="2666" b="1"/>
            </a:lvl1pPr>
          </a:lstStyle>
          <a:p>
            <a:r>
              <a:rPr lang="en-US"/>
              <a:t>Click to edit Master title style</a:t>
            </a:r>
          </a:p>
        </p:txBody>
      </p:sp>
      <p:sp>
        <p:nvSpPr>
          <p:cNvPr id="3" name="Content Placeholder 2"/>
          <p:cNvSpPr>
            <a:spLocks noGrp="1"/>
          </p:cNvSpPr>
          <p:nvPr>
            <p:ph idx="1"/>
          </p:nvPr>
        </p:nvSpPr>
        <p:spPr>
          <a:xfrm>
            <a:off x="4766733" y="273054"/>
            <a:ext cx="6815667" cy="5853113"/>
          </a:xfrm>
        </p:spPr>
        <p:txBody>
          <a:bodyPr/>
          <a:lstStyle>
            <a:lvl1pPr>
              <a:defRPr sz="4266"/>
            </a:lvl1pPr>
            <a:lvl2pPr>
              <a:defRPr sz="3732"/>
            </a:lvl2pPr>
            <a:lvl3pPr>
              <a:defRPr sz="3199"/>
            </a:lvl3pPr>
            <a:lvl4pPr>
              <a:defRPr sz="2666"/>
            </a:lvl4pPr>
            <a:lvl5pPr>
              <a:defRPr sz="2666"/>
            </a:lvl5pPr>
            <a:lvl6pPr>
              <a:defRPr sz="2666"/>
            </a:lvl6pPr>
            <a:lvl7pPr>
              <a:defRPr sz="2666"/>
            </a:lvl7pPr>
            <a:lvl8pPr>
              <a:defRPr sz="2666"/>
            </a:lvl8pPr>
            <a:lvl9pPr>
              <a:defRPr sz="266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4" y="1435103"/>
            <a:ext cx="4011084" cy="4691063"/>
          </a:xfrm>
        </p:spPr>
        <p:txBody>
          <a:bodyPr/>
          <a:lstStyle>
            <a:lvl1pPr marL="0" indent="0">
              <a:buNone/>
              <a:defRPr sz="1866"/>
            </a:lvl1pPr>
            <a:lvl2pPr marL="609422" indent="0">
              <a:buNone/>
              <a:defRPr sz="1600"/>
            </a:lvl2pPr>
            <a:lvl3pPr marL="1218845" indent="0">
              <a:buNone/>
              <a:defRPr sz="1333"/>
            </a:lvl3pPr>
            <a:lvl4pPr marL="1828267" indent="0">
              <a:buNone/>
              <a:defRPr sz="1200"/>
            </a:lvl4pPr>
            <a:lvl5pPr marL="2437689" indent="0">
              <a:buNone/>
              <a:defRPr sz="1200"/>
            </a:lvl5pPr>
            <a:lvl6pPr marL="3047111" indent="0">
              <a:buNone/>
              <a:defRPr sz="1200"/>
            </a:lvl6pPr>
            <a:lvl7pPr marL="3656534" indent="0">
              <a:buNone/>
              <a:defRPr sz="1200"/>
            </a:lvl7pPr>
            <a:lvl8pPr marL="4265955" indent="0">
              <a:buNone/>
              <a:defRPr sz="1200"/>
            </a:lvl8pPr>
            <a:lvl9pPr marL="48753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B7CA818E-82F7-41FA-9F4D-E6D2F5B93B00}" type="datetime1">
              <a:rPr lang="en-US" smtClean="0">
                <a:solidFill>
                  <a:prstClr val="black">
                    <a:tint val="75000"/>
                  </a:prstClr>
                </a:solidFill>
              </a:rPr>
              <a:t>11/6/19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260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9"/>
          </a:xfrm>
        </p:spPr>
        <p:txBody>
          <a:bodyPr anchor="b"/>
          <a:lstStyle>
            <a:lvl1pPr algn="l">
              <a:defRPr sz="2666"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266"/>
            </a:lvl1pPr>
            <a:lvl2pPr marL="609422" indent="0">
              <a:buNone/>
              <a:defRPr sz="3732"/>
            </a:lvl2pPr>
            <a:lvl3pPr marL="1218845" indent="0">
              <a:buNone/>
              <a:defRPr sz="3199"/>
            </a:lvl3pPr>
            <a:lvl4pPr marL="1828267" indent="0">
              <a:buNone/>
              <a:defRPr sz="2666"/>
            </a:lvl4pPr>
            <a:lvl5pPr marL="2437689" indent="0">
              <a:buNone/>
              <a:defRPr sz="2666"/>
            </a:lvl5pPr>
            <a:lvl6pPr marL="3047111" indent="0">
              <a:buNone/>
              <a:defRPr sz="2666"/>
            </a:lvl6pPr>
            <a:lvl7pPr marL="3656534" indent="0">
              <a:buNone/>
              <a:defRPr sz="2666"/>
            </a:lvl7pPr>
            <a:lvl8pPr marL="4265955" indent="0">
              <a:buNone/>
              <a:defRPr sz="2666"/>
            </a:lvl8pPr>
            <a:lvl9pPr marL="4875378" indent="0">
              <a:buNone/>
              <a:defRPr sz="2666"/>
            </a:lvl9pPr>
          </a:lstStyle>
          <a:p>
            <a:endParaRPr lang="en-US"/>
          </a:p>
        </p:txBody>
      </p:sp>
      <p:sp>
        <p:nvSpPr>
          <p:cNvPr id="4" name="Text Placeholder 3"/>
          <p:cNvSpPr>
            <a:spLocks noGrp="1"/>
          </p:cNvSpPr>
          <p:nvPr>
            <p:ph type="body" sz="half" idx="2"/>
          </p:nvPr>
        </p:nvSpPr>
        <p:spPr>
          <a:xfrm>
            <a:off x="2389718" y="5367340"/>
            <a:ext cx="7315200" cy="804863"/>
          </a:xfrm>
        </p:spPr>
        <p:txBody>
          <a:bodyPr/>
          <a:lstStyle>
            <a:lvl1pPr marL="0" indent="0">
              <a:buNone/>
              <a:defRPr sz="1866"/>
            </a:lvl1pPr>
            <a:lvl2pPr marL="609422" indent="0">
              <a:buNone/>
              <a:defRPr sz="1600"/>
            </a:lvl2pPr>
            <a:lvl3pPr marL="1218845" indent="0">
              <a:buNone/>
              <a:defRPr sz="1333"/>
            </a:lvl3pPr>
            <a:lvl4pPr marL="1828267" indent="0">
              <a:buNone/>
              <a:defRPr sz="1200"/>
            </a:lvl4pPr>
            <a:lvl5pPr marL="2437689" indent="0">
              <a:buNone/>
              <a:defRPr sz="1200"/>
            </a:lvl5pPr>
            <a:lvl6pPr marL="3047111" indent="0">
              <a:buNone/>
              <a:defRPr sz="1200"/>
            </a:lvl6pPr>
            <a:lvl7pPr marL="3656534" indent="0">
              <a:buNone/>
              <a:defRPr sz="1200"/>
            </a:lvl7pPr>
            <a:lvl8pPr marL="4265955" indent="0">
              <a:buNone/>
              <a:defRPr sz="1200"/>
            </a:lvl8pPr>
            <a:lvl9pPr marL="48753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7A874E6E-1F08-4174-AA52-6348828F15FE}" type="datetime1">
              <a:rPr lang="en-US" smtClean="0">
                <a:solidFill>
                  <a:prstClr val="black">
                    <a:tint val="75000"/>
                  </a:prstClr>
                </a:solidFill>
              </a:rPr>
              <a:t>11/6/19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617179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F8701DD-610D-4C02-9F60-A5F275739BA7}" type="datetime1">
              <a:rPr lang="en-US" smtClean="0">
                <a:solidFill>
                  <a:prstClr val="black">
                    <a:tint val="75000"/>
                  </a:prstClr>
                </a:solidFill>
              </a:rPr>
              <a:t>11/6/19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415857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4C2008-AFEA-4DD2-9FC3-4DB679BDBD79}" type="datetime1">
              <a:rPr lang="en-US" smtClean="0">
                <a:solidFill>
                  <a:prstClr val="black">
                    <a:tint val="75000"/>
                  </a:prstClr>
                </a:solidFill>
              </a:rPr>
              <a:t>11/6/19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330531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5F676F3-7DD4-42CD-8446-FAC8508C65A3}" type="datetime1">
              <a:rPr lang="en-US" smtClean="0">
                <a:solidFill>
                  <a:prstClr val="black">
                    <a:tint val="75000"/>
                  </a:prstClr>
                </a:solidFill>
              </a:rPr>
              <a:t>11/6/19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tx1">
                    <a:lumMod val="65000"/>
                    <a:lumOff val="35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1" cy="508000"/>
          </a:xfrm>
        </p:spPr>
        <p:txBody>
          <a:bodyPr>
            <a:noAutofit/>
          </a:bodyPr>
          <a:lstStyle>
            <a:lvl1pPr marL="0" indent="0">
              <a:buNone/>
              <a:defRPr sz="1866">
                <a:solidFill>
                  <a:schemeClr val="tx1">
                    <a:lumMod val="65000"/>
                    <a:lumOff val="35000"/>
                  </a:schemeClr>
                </a:solidFill>
              </a:defRPr>
            </a:lvl1pPr>
          </a:lstStyle>
          <a:p>
            <a:pPr lvl="0"/>
            <a:r>
              <a:rPr lang="en-US"/>
              <a:t>Subtitle</a:t>
            </a:r>
          </a:p>
        </p:txBody>
      </p:sp>
    </p:spTree>
    <p:extLst>
      <p:ext uri="{BB962C8B-B14F-4D97-AF65-F5344CB8AC3E}">
        <p14:creationId xmlns:p14="http://schemas.microsoft.com/office/powerpoint/2010/main" val="4000005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7_Title Only">
    <p:bg>
      <p:bgPr>
        <a:gradFill flip="none" rotWithShape="1">
          <a:gsLst>
            <a:gs pos="81000">
              <a:schemeClr val="bg1">
                <a:lumMod val="95000"/>
              </a:schemeClr>
            </a:gs>
            <a:gs pos="0">
              <a:schemeClr val="bg1"/>
            </a:gs>
            <a:gs pos="100000">
              <a:schemeClr val="bg1">
                <a:lumMod val="95000"/>
              </a:schemeClr>
            </a:gs>
          </a:gsLst>
          <a:lin ang="54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1" y="274642"/>
            <a:ext cx="6705600" cy="711081"/>
          </a:xfrm>
        </p:spPr>
        <p:txBody>
          <a:bodyPr>
            <a:noAutofit/>
          </a:bodyPr>
          <a:lstStyle>
            <a:lvl1pPr>
              <a:defRPr sz="3599"/>
            </a:lvl1pPr>
          </a:lstStyle>
          <a:p>
            <a:r>
              <a:rPr lang="en-US" dirty="0"/>
              <a:t>Click to edit Master title style</a:t>
            </a:r>
          </a:p>
        </p:txBody>
      </p:sp>
      <p:sp>
        <p:nvSpPr>
          <p:cNvPr id="3" name="Date Placeholder 2"/>
          <p:cNvSpPr>
            <a:spLocks noGrp="1"/>
          </p:cNvSpPr>
          <p:nvPr>
            <p:ph type="dt" sz="half" idx="10"/>
          </p:nvPr>
        </p:nvSpPr>
        <p:spPr/>
        <p:txBody>
          <a:bodyPr/>
          <a:lstStyle/>
          <a:p>
            <a:fld id="{A3D372BD-48B5-486D-826A-F0BF469620C4}" type="datetime1">
              <a:rPr lang="en-US" smtClean="0"/>
              <a:t>11/6/19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430000" y="6356354"/>
            <a:ext cx="762001" cy="365125"/>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8900000" scaled="1"/>
            <a:tileRect/>
          </a:gradFill>
          <a:ln w="0">
            <a:noFill/>
            <a:prstDash val="solid"/>
            <a:round/>
            <a:headEnd/>
            <a:tailEnd/>
          </a:ln>
        </p:spPr>
        <p:txBody>
          <a:bodyPr vert="horz" wrap="square" lIns="0" tIns="91440" rIns="0" bIns="91440" numCol="1" anchor="ctr" anchorCtr="1" compatLnSpc="1">
            <a:prstTxWarp prst="textNoShape">
              <a:avLst/>
            </a:prstTxWarp>
          </a:bodyPr>
          <a:lstStyle>
            <a:lvl1pPr algn="r">
              <a:defRPr lang="en-US" sz="1400" kern="0" smtClean="0">
                <a:solidFill>
                  <a:schemeClr val="bg1"/>
                </a:solidFill>
                <a:latin typeface="Arial" pitchFamily="34" charset="0"/>
                <a:cs typeface="Arial" pitchFamily="34" charset="0"/>
              </a:defRPr>
            </a:lvl1pPr>
          </a:lstStyle>
          <a:p>
            <a:fld id="{96E69268-9C8B-4EBF-A9EE-DC5DC2D48DC3}" type="slidenum">
              <a:rPr lang="es-UY" smtClean="0"/>
              <a:pPr/>
              <a:t>‹#›</a:t>
            </a:fld>
            <a:endParaRPr lang="es-UY" dirty="0"/>
          </a:p>
        </p:txBody>
      </p:sp>
      <p:sp>
        <p:nvSpPr>
          <p:cNvPr id="8" name="Text Placeholder 8"/>
          <p:cNvSpPr>
            <a:spLocks noGrp="1"/>
          </p:cNvSpPr>
          <p:nvPr>
            <p:ph type="body" sz="quarter" idx="13" hasCustomPrompt="1"/>
          </p:nvPr>
        </p:nvSpPr>
        <p:spPr>
          <a:xfrm>
            <a:off x="7480301" y="362139"/>
            <a:ext cx="4114800" cy="533400"/>
          </a:xfrm>
        </p:spPr>
        <p:txBody>
          <a:bodyPr anchor="ctr">
            <a:noAutofit/>
          </a:bodyPr>
          <a:lstStyle>
            <a:lvl1pPr marL="0" indent="0" algn="r">
              <a:buNone/>
              <a:defRPr sz="1999" baseline="0">
                <a:solidFill>
                  <a:schemeClr val="tx1">
                    <a:lumMod val="50000"/>
                    <a:lumOff val="50000"/>
                  </a:schemeClr>
                </a:solidFill>
              </a:defRPr>
            </a:lvl1pPr>
          </a:lstStyle>
          <a:p>
            <a:pPr lvl="0"/>
            <a:r>
              <a:rPr lang="en-US" dirty="0"/>
              <a:t>Breadcrumb 1 &gt; Breadcrumb 2</a:t>
            </a:r>
            <a:endParaRPr lang="es-UY" dirty="0"/>
          </a:p>
        </p:txBody>
      </p:sp>
    </p:spTree>
    <p:extLst>
      <p:ext uri="{BB962C8B-B14F-4D97-AF65-F5344CB8AC3E}">
        <p14:creationId xmlns:p14="http://schemas.microsoft.com/office/powerpoint/2010/main" val="1411328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1" y="2130429"/>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1" cy="1752600"/>
          </a:xfrm>
        </p:spPr>
        <p:txBody>
          <a:bodyPr/>
          <a:lstStyle>
            <a:lvl1pPr marL="0" indent="0" algn="ctr">
              <a:buNone/>
              <a:defRPr>
                <a:solidFill>
                  <a:schemeClr val="tx1">
                    <a:tint val="75000"/>
                  </a:schemeClr>
                </a:solidFill>
              </a:defRPr>
            </a:lvl1pPr>
            <a:lvl2pPr marL="609422" indent="0" algn="ctr">
              <a:buNone/>
              <a:defRPr>
                <a:solidFill>
                  <a:schemeClr val="tx1">
                    <a:tint val="75000"/>
                  </a:schemeClr>
                </a:solidFill>
              </a:defRPr>
            </a:lvl2pPr>
            <a:lvl3pPr marL="1218845" indent="0" algn="ctr">
              <a:buNone/>
              <a:defRPr>
                <a:solidFill>
                  <a:schemeClr val="tx1">
                    <a:tint val="75000"/>
                  </a:schemeClr>
                </a:solidFill>
              </a:defRPr>
            </a:lvl3pPr>
            <a:lvl4pPr marL="1828267" indent="0" algn="ctr">
              <a:buNone/>
              <a:defRPr>
                <a:solidFill>
                  <a:schemeClr val="tx1">
                    <a:tint val="75000"/>
                  </a:schemeClr>
                </a:solidFill>
              </a:defRPr>
            </a:lvl4pPr>
            <a:lvl5pPr marL="2437689" indent="0" algn="ctr">
              <a:buNone/>
              <a:defRPr>
                <a:solidFill>
                  <a:schemeClr val="tx1">
                    <a:tint val="75000"/>
                  </a:schemeClr>
                </a:solidFill>
              </a:defRPr>
            </a:lvl5pPr>
            <a:lvl6pPr marL="3047111" indent="0" algn="ctr">
              <a:buNone/>
              <a:defRPr>
                <a:solidFill>
                  <a:schemeClr val="tx1">
                    <a:tint val="75000"/>
                  </a:schemeClr>
                </a:solidFill>
              </a:defRPr>
            </a:lvl6pPr>
            <a:lvl7pPr marL="3656534" indent="0" algn="ctr">
              <a:buNone/>
              <a:defRPr>
                <a:solidFill>
                  <a:schemeClr val="tx1">
                    <a:tint val="75000"/>
                  </a:schemeClr>
                </a:solidFill>
              </a:defRPr>
            </a:lvl7pPr>
            <a:lvl8pPr marL="4265955" indent="0" algn="ctr">
              <a:buNone/>
              <a:defRPr>
                <a:solidFill>
                  <a:schemeClr val="tx1">
                    <a:tint val="75000"/>
                  </a:schemeClr>
                </a:solidFill>
              </a:defRPr>
            </a:lvl8pPr>
            <a:lvl9pPr marL="48753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4043C8-49A8-492A-AB63-BB47A6D42FAE}" type="datetime1">
              <a:rPr lang="en-US" smtClean="0">
                <a:solidFill>
                  <a:prstClr val="black">
                    <a:tint val="75000"/>
                  </a:prstClr>
                </a:solidFill>
              </a:rPr>
              <a:t>11/6/19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39000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D3ABB4-28A6-44F6-8DB6-45159CB61855}" type="datetime1">
              <a:rPr lang="en-US" smtClean="0">
                <a:solidFill>
                  <a:prstClr val="black">
                    <a:tint val="75000"/>
                  </a:prstClr>
                </a:solidFill>
              </a:rPr>
              <a:t>11/6/19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69908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5332"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6">
                <a:solidFill>
                  <a:schemeClr val="tx1">
                    <a:tint val="75000"/>
                  </a:schemeClr>
                </a:solidFill>
              </a:defRPr>
            </a:lvl1pPr>
            <a:lvl2pPr marL="609422" indent="0">
              <a:buNone/>
              <a:defRPr sz="2399">
                <a:solidFill>
                  <a:schemeClr val="tx1">
                    <a:tint val="75000"/>
                  </a:schemeClr>
                </a:solidFill>
              </a:defRPr>
            </a:lvl2pPr>
            <a:lvl3pPr marL="1218845" indent="0">
              <a:buNone/>
              <a:defRPr sz="2133">
                <a:solidFill>
                  <a:schemeClr val="tx1">
                    <a:tint val="75000"/>
                  </a:schemeClr>
                </a:solidFill>
              </a:defRPr>
            </a:lvl3pPr>
            <a:lvl4pPr marL="1828267" indent="0">
              <a:buNone/>
              <a:defRPr sz="1866">
                <a:solidFill>
                  <a:schemeClr val="tx1">
                    <a:tint val="75000"/>
                  </a:schemeClr>
                </a:solidFill>
              </a:defRPr>
            </a:lvl4pPr>
            <a:lvl5pPr marL="2437689" indent="0">
              <a:buNone/>
              <a:defRPr sz="1866">
                <a:solidFill>
                  <a:schemeClr val="tx1">
                    <a:tint val="75000"/>
                  </a:schemeClr>
                </a:solidFill>
              </a:defRPr>
            </a:lvl5pPr>
            <a:lvl6pPr marL="3047111" indent="0">
              <a:buNone/>
              <a:defRPr sz="1866">
                <a:solidFill>
                  <a:schemeClr val="tx1">
                    <a:tint val="75000"/>
                  </a:schemeClr>
                </a:solidFill>
              </a:defRPr>
            </a:lvl6pPr>
            <a:lvl7pPr marL="3656534" indent="0">
              <a:buNone/>
              <a:defRPr sz="1866">
                <a:solidFill>
                  <a:schemeClr val="tx1">
                    <a:tint val="75000"/>
                  </a:schemeClr>
                </a:solidFill>
              </a:defRPr>
            </a:lvl7pPr>
            <a:lvl8pPr marL="4265955" indent="0">
              <a:buNone/>
              <a:defRPr sz="1866">
                <a:solidFill>
                  <a:schemeClr val="tx1">
                    <a:tint val="75000"/>
                  </a:schemeClr>
                </a:solidFill>
              </a:defRPr>
            </a:lvl8pPr>
            <a:lvl9pPr marL="4875378" indent="0">
              <a:buNone/>
              <a:defRPr sz="1866">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20BD96-F9C9-4121-B2D9-092D37DFBD43}" type="datetime1">
              <a:rPr lang="en-US" smtClean="0">
                <a:solidFill>
                  <a:prstClr val="black">
                    <a:tint val="75000"/>
                  </a:prstClr>
                </a:solidFill>
              </a:rPr>
              <a:t>11/6/19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895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2"/>
            <a:ext cx="5384800" cy="4525963"/>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2"/>
            <a:ext cx="5384800" cy="4525963"/>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D480C5C-0297-407F-BFF0-8014A42F0538}" type="datetime1">
              <a:rPr lang="en-US" smtClean="0">
                <a:solidFill>
                  <a:prstClr val="black">
                    <a:tint val="75000"/>
                  </a:prstClr>
                </a:solidFill>
              </a:rPr>
              <a:t>11/6/19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2282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199" b="1"/>
            </a:lvl1pPr>
            <a:lvl2pPr marL="609422" indent="0">
              <a:buNone/>
              <a:defRPr sz="2666" b="1"/>
            </a:lvl2pPr>
            <a:lvl3pPr marL="1218845" indent="0">
              <a:buNone/>
              <a:defRPr sz="2399" b="1"/>
            </a:lvl3pPr>
            <a:lvl4pPr marL="1828267" indent="0">
              <a:buNone/>
              <a:defRPr sz="2133" b="1"/>
            </a:lvl4pPr>
            <a:lvl5pPr marL="2437689" indent="0">
              <a:buNone/>
              <a:defRPr sz="2133" b="1"/>
            </a:lvl5pPr>
            <a:lvl6pPr marL="3047111" indent="0">
              <a:buNone/>
              <a:defRPr sz="2133" b="1"/>
            </a:lvl6pPr>
            <a:lvl7pPr marL="3656534" indent="0">
              <a:buNone/>
              <a:defRPr sz="2133" b="1"/>
            </a:lvl7pPr>
            <a:lvl8pPr marL="4265955" indent="0">
              <a:buNone/>
              <a:defRPr sz="2133" b="1"/>
            </a:lvl8pPr>
            <a:lvl9pPr marL="48753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199"/>
            </a:lvl1pPr>
            <a:lvl2pPr>
              <a:defRPr sz="2666"/>
            </a:lvl2pPr>
            <a:lvl3pPr>
              <a:defRPr sz="2399"/>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3"/>
          </a:xfrm>
        </p:spPr>
        <p:txBody>
          <a:bodyPr anchor="b"/>
          <a:lstStyle>
            <a:lvl1pPr marL="0" indent="0">
              <a:buNone/>
              <a:defRPr sz="3199" b="1"/>
            </a:lvl1pPr>
            <a:lvl2pPr marL="609422" indent="0">
              <a:buNone/>
              <a:defRPr sz="2666" b="1"/>
            </a:lvl2pPr>
            <a:lvl3pPr marL="1218845" indent="0">
              <a:buNone/>
              <a:defRPr sz="2399" b="1"/>
            </a:lvl3pPr>
            <a:lvl4pPr marL="1828267" indent="0">
              <a:buNone/>
              <a:defRPr sz="2133" b="1"/>
            </a:lvl4pPr>
            <a:lvl5pPr marL="2437689" indent="0">
              <a:buNone/>
              <a:defRPr sz="2133" b="1"/>
            </a:lvl5pPr>
            <a:lvl6pPr marL="3047111" indent="0">
              <a:buNone/>
              <a:defRPr sz="2133" b="1"/>
            </a:lvl6pPr>
            <a:lvl7pPr marL="3656534" indent="0">
              <a:buNone/>
              <a:defRPr sz="2133" b="1"/>
            </a:lvl7pPr>
            <a:lvl8pPr marL="4265955" indent="0">
              <a:buNone/>
              <a:defRPr sz="2133" b="1"/>
            </a:lvl8pPr>
            <a:lvl9pPr marL="48753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3199"/>
            </a:lvl1pPr>
            <a:lvl2pPr>
              <a:defRPr sz="2666"/>
            </a:lvl2pPr>
            <a:lvl3pPr>
              <a:defRPr sz="2399"/>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50E4E7C-669C-4E59-8A2C-C5AC1AE3AC3C}" type="datetime1">
              <a:rPr lang="en-US" smtClean="0">
                <a:solidFill>
                  <a:prstClr val="black">
                    <a:tint val="75000"/>
                  </a:prstClr>
                </a:solidFill>
              </a:rPr>
              <a:t>11/6/19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0171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574A392-BBE1-4FA7-B536-300B8B3D3150}" type="datetime1">
              <a:rPr lang="en-US" smtClean="0">
                <a:solidFill>
                  <a:prstClr val="black">
                    <a:tint val="75000"/>
                  </a:prstClr>
                </a:solidFill>
              </a:rPr>
              <a:t>11/6/19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tx1">
                    <a:lumMod val="65000"/>
                    <a:lumOff val="35000"/>
                  </a:schemeClr>
                </a:solidFill>
              </a:defRPr>
            </a:lvl1pPr>
          </a:lstStyle>
          <a:p>
            <a:r>
              <a:rPr lang="en-US"/>
              <a:t>Click to edit Master title style</a:t>
            </a:r>
          </a:p>
        </p:txBody>
      </p:sp>
    </p:spTree>
    <p:extLst>
      <p:ext uri="{BB962C8B-B14F-4D97-AF65-F5344CB8AC3E}">
        <p14:creationId xmlns:p14="http://schemas.microsoft.com/office/powerpoint/2010/main" val="860516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5593FC-AC04-4BB1-B49A-E28FC5EB9420}" type="datetime1">
              <a:rPr lang="en-US" smtClean="0">
                <a:solidFill>
                  <a:prstClr val="black">
                    <a:tint val="75000"/>
                  </a:prstClr>
                </a:solidFill>
              </a:rPr>
              <a:t>11/6/19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bg1">
                    <a:lumMod val="50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1" cy="508000"/>
          </a:xfrm>
        </p:spPr>
        <p:txBody>
          <a:bodyPr>
            <a:noAutofit/>
          </a:bodyPr>
          <a:lstStyle>
            <a:lvl1pPr marL="0" indent="0">
              <a:buNone/>
              <a:defRPr sz="1866">
                <a:solidFill>
                  <a:schemeClr val="bg1">
                    <a:lumMod val="50000"/>
                  </a:schemeClr>
                </a:solidFill>
              </a:defRPr>
            </a:lvl1pPr>
          </a:lstStyle>
          <a:p>
            <a:pPr lvl="0"/>
            <a:r>
              <a:rPr lang="en-US"/>
              <a:t>Subtitle</a:t>
            </a:r>
          </a:p>
        </p:txBody>
      </p:sp>
    </p:spTree>
    <p:extLst>
      <p:ext uri="{BB962C8B-B14F-4D97-AF65-F5344CB8AC3E}">
        <p14:creationId xmlns:p14="http://schemas.microsoft.com/office/powerpoint/2010/main" val="1543755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798B93-4917-40EB-B781-F70401CE8337}" type="datetime1">
              <a:rPr lang="en-US" smtClean="0">
                <a:solidFill>
                  <a:prstClr val="black">
                    <a:tint val="75000"/>
                  </a:prstClr>
                </a:solidFill>
              </a:rPr>
              <a:t>11/6/19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55590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00000">
              <a:srgbClr val="EEEEEE"/>
            </a:gs>
            <a:gs pos="67000">
              <a:schemeClr val="bg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1"/>
            <a:ext cx="10972801" cy="711081"/>
          </a:xfrm>
          <a:prstGeom prst="rect">
            <a:avLst/>
          </a:prstGeom>
        </p:spPr>
        <p:txBody>
          <a:bodyPr vert="horz" lIns="91436" tIns="45718" rIns="91436" bIns="45718" rtlCol="0" anchor="ctr">
            <a:normAutofit/>
          </a:bodyPr>
          <a:lstStyle/>
          <a:p>
            <a:r>
              <a:rPr lang="en-US"/>
              <a:t>Click to edit Master title style</a:t>
            </a:r>
          </a:p>
        </p:txBody>
      </p:sp>
      <p:sp>
        <p:nvSpPr>
          <p:cNvPr id="3" name="Text Placeholder 2"/>
          <p:cNvSpPr>
            <a:spLocks noGrp="1"/>
          </p:cNvSpPr>
          <p:nvPr>
            <p:ph type="body" idx="1"/>
          </p:nvPr>
        </p:nvSpPr>
        <p:spPr>
          <a:xfrm>
            <a:off x="609600" y="1138426"/>
            <a:ext cx="10972801" cy="4987739"/>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36" tIns="45718" rIns="91436" bIns="45718" rtlCol="0" anchor="ctr"/>
          <a:lstStyle>
            <a:lvl1pPr algn="l">
              <a:defRPr sz="1600">
                <a:solidFill>
                  <a:schemeClr val="tx1">
                    <a:tint val="75000"/>
                  </a:schemeClr>
                </a:solidFill>
              </a:defRPr>
            </a:lvl1pPr>
          </a:lstStyle>
          <a:p>
            <a:pPr defTabSz="1218895"/>
            <a:fld id="{95787DC5-6F03-47A3-8200-95CFCBF55F3D}" type="datetime1">
              <a:rPr lang="en-US" smtClean="0">
                <a:solidFill>
                  <a:prstClr val="black">
                    <a:tint val="75000"/>
                  </a:prstClr>
                </a:solidFill>
              </a:rPr>
              <a:t>11/6/19</a:t>
            </a:fld>
            <a:endParaRPr lang="en-US">
              <a:solidFill>
                <a:prstClr val="black">
                  <a:tint val="75000"/>
                </a:prstClr>
              </a:solidFill>
            </a:endParaRPr>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91436" tIns="45718" rIns="91436" bIns="45718" rtlCol="0" anchor="ctr"/>
          <a:lstStyle>
            <a:lvl1pPr algn="ctr">
              <a:defRPr sz="1600">
                <a:solidFill>
                  <a:schemeClr val="tx1">
                    <a:tint val="75000"/>
                  </a:schemeClr>
                </a:solidFill>
              </a:defRPr>
            </a:lvl1pPr>
          </a:lstStyle>
          <a:p>
            <a:pPr defTabSz="1218895"/>
            <a:endParaRPr lang="en-US">
              <a:solidFill>
                <a:prstClr val="black">
                  <a:tint val="75000"/>
                </a:prstClr>
              </a:solidFill>
            </a:endParaRPr>
          </a:p>
        </p:txBody>
      </p:sp>
      <p:sp>
        <p:nvSpPr>
          <p:cNvPr id="6" name="Slide Number Placeholder 5"/>
          <p:cNvSpPr>
            <a:spLocks noGrp="1"/>
          </p:cNvSpPr>
          <p:nvPr>
            <p:ph type="sldNum" sz="quarter" idx="4"/>
          </p:nvPr>
        </p:nvSpPr>
        <p:spPr>
          <a:xfrm>
            <a:off x="8737602" y="6356353"/>
            <a:ext cx="2844800" cy="365125"/>
          </a:xfrm>
          <a:prstGeom prst="rect">
            <a:avLst/>
          </a:prstGeom>
        </p:spPr>
        <p:txBody>
          <a:bodyPr vert="horz" lIns="91436" tIns="45718" rIns="91436" bIns="45718" rtlCol="0" anchor="ctr"/>
          <a:lstStyle>
            <a:lvl1pPr algn="r">
              <a:defRPr sz="1600">
                <a:solidFill>
                  <a:schemeClr val="tx1">
                    <a:tint val="75000"/>
                  </a:schemeClr>
                </a:solidFill>
              </a:defRPr>
            </a:lvl1pPr>
          </a:lstStyle>
          <a:p>
            <a:pPr defTabSz="1218895"/>
            <a:fld id="{5939B1FA-81F2-4940-9AF3-5EAFB5D6669B}" type="slidenum">
              <a:rPr lang="en-US" smtClean="0">
                <a:solidFill>
                  <a:prstClr val="black">
                    <a:tint val="75000"/>
                  </a:prstClr>
                </a:solidFill>
              </a:rPr>
              <a:pPr defTabSz="1218895"/>
              <a:t>‹#›</a:t>
            </a:fld>
            <a:endParaRPr lang="en-US">
              <a:solidFill>
                <a:prstClr val="black">
                  <a:tint val="75000"/>
                </a:prstClr>
              </a:solidFill>
            </a:endParaRPr>
          </a:p>
        </p:txBody>
      </p:sp>
    </p:spTree>
    <p:extLst>
      <p:ext uri="{BB962C8B-B14F-4D97-AF65-F5344CB8AC3E}">
        <p14:creationId xmlns:p14="http://schemas.microsoft.com/office/powerpoint/2010/main" val="1395132002"/>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9" r:id="rId10"/>
    <p:sldLayoutId id="2147483760" r:id="rId11"/>
    <p:sldLayoutId id="2147483761" r:id="rId12"/>
    <p:sldLayoutId id="2147483762" r:id="rId13"/>
    <p:sldLayoutId id="2147483765" r:id="rId14"/>
    <p:sldLayoutId id="2147483768" r:id="rId15"/>
  </p:sldLayoutIdLst>
  <p:hf hdr="0" ftr="0" dt="0"/>
  <p:txStyles>
    <p:titleStyle>
      <a:lvl1pPr algn="l" defTabSz="1218845" rtl="0" eaLnBrk="1" latinLnBrk="0" hangingPunct="1">
        <a:spcBef>
          <a:spcPct val="0"/>
        </a:spcBef>
        <a:buNone/>
        <a:defRPr sz="3199" kern="1200">
          <a:solidFill>
            <a:schemeClr val="tx1">
              <a:lumMod val="65000"/>
              <a:lumOff val="35000"/>
            </a:schemeClr>
          </a:solidFill>
          <a:latin typeface="+mj-lt"/>
          <a:ea typeface="+mj-ea"/>
          <a:cs typeface="+mj-cs"/>
        </a:defRPr>
      </a:lvl1pPr>
    </p:titleStyle>
    <p:bodyStyle>
      <a:lvl1pPr marL="457067" indent="-457067" algn="l" defTabSz="1218845" rtl="0" eaLnBrk="1" latinLnBrk="0" hangingPunct="1">
        <a:spcBef>
          <a:spcPct val="20000"/>
        </a:spcBef>
        <a:buFont typeface="Arial" pitchFamily="34" charset="0"/>
        <a:buChar char="•"/>
        <a:defRPr sz="3599" kern="1200">
          <a:solidFill>
            <a:schemeClr val="tx1"/>
          </a:solidFill>
          <a:latin typeface="+mj-lt"/>
          <a:ea typeface="+mn-ea"/>
          <a:cs typeface="+mn-cs"/>
        </a:defRPr>
      </a:lvl1pPr>
      <a:lvl2pPr marL="990311" indent="-380889" algn="l" defTabSz="1218845" rtl="0" eaLnBrk="1" latinLnBrk="0" hangingPunct="1">
        <a:spcBef>
          <a:spcPct val="20000"/>
        </a:spcBef>
        <a:buFont typeface="Arial" pitchFamily="34" charset="0"/>
        <a:buChar char="–"/>
        <a:defRPr sz="3199" kern="1200">
          <a:solidFill>
            <a:schemeClr val="tx1"/>
          </a:solidFill>
          <a:latin typeface="+mj-lt"/>
          <a:ea typeface="+mn-ea"/>
          <a:cs typeface="+mn-cs"/>
        </a:defRPr>
      </a:lvl2pPr>
      <a:lvl3pPr marL="1523555" indent="-304712" algn="l" defTabSz="1218845" rtl="0" eaLnBrk="1" latinLnBrk="0" hangingPunct="1">
        <a:spcBef>
          <a:spcPct val="20000"/>
        </a:spcBef>
        <a:buFont typeface="Arial" pitchFamily="34" charset="0"/>
        <a:buChar char="•"/>
        <a:defRPr sz="2399" kern="1200">
          <a:solidFill>
            <a:schemeClr val="tx1"/>
          </a:solidFill>
          <a:latin typeface="+mj-lt"/>
          <a:ea typeface="+mn-ea"/>
          <a:cs typeface="+mn-cs"/>
        </a:defRPr>
      </a:lvl3pPr>
      <a:lvl4pPr marL="2132979" indent="-304712" algn="l" defTabSz="1218845"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400" indent="-304712" algn="l" defTabSz="1218845"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1822"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244"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666"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089"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9pPr>
    </p:bodyStyle>
    <p:otherStyle>
      <a:defPPr>
        <a:defRPr lang="en-US"/>
      </a:defPPr>
      <a:lvl1pPr marL="0" algn="l" defTabSz="1218845" rtl="0" eaLnBrk="1" latinLnBrk="0" hangingPunct="1">
        <a:defRPr sz="2399" kern="1200">
          <a:solidFill>
            <a:schemeClr val="tx1"/>
          </a:solidFill>
          <a:latin typeface="+mn-lt"/>
          <a:ea typeface="+mn-ea"/>
          <a:cs typeface="+mn-cs"/>
        </a:defRPr>
      </a:lvl1pPr>
      <a:lvl2pPr marL="609422" algn="l" defTabSz="1218845" rtl="0" eaLnBrk="1" latinLnBrk="0" hangingPunct="1">
        <a:defRPr sz="2399" kern="1200">
          <a:solidFill>
            <a:schemeClr val="tx1"/>
          </a:solidFill>
          <a:latin typeface="+mn-lt"/>
          <a:ea typeface="+mn-ea"/>
          <a:cs typeface="+mn-cs"/>
        </a:defRPr>
      </a:lvl2pPr>
      <a:lvl3pPr marL="1218845" algn="l" defTabSz="1218845" rtl="0" eaLnBrk="1" latinLnBrk="0" hangingPunct="1">
        <a:defRPr sz="2399" kern="1200">
          <a:solidFill>
            <a:schemeClr val="tx1"/>
          </a:solidFill>
          <a:latin typeface="+mn-lt"/>
          <a:ea typeface="+mn-ea"/>
          <a:cs typeface="+mn-cs"/>
        </a:defRPr>
      </a:lvl3pPr>
      <a:lvl4pPr marL="1828267" algn="l" defTabSz="1218845" rtl="0" eaLnBrk="1" latinLnBrk="0" hangingPunct="1">
        <a:defRPr sz="2399" kern="1200">
          <a:solidFill>
            <a:schemeClr val="tx1"/>
          </a:solidFill>
          <a:latin typeface="+mn-lt"/>
          <a:ea typeface="+mn-ea"/>
          <a:cs typeface="+mn-cs"/>
        </a:defRPr>
      </a:lvl4pPr>
      <a:lvl5pPr marL="2437689" algn="l" defTabSz="1218845" rtl="0" eaLnBrk="1" latinLnBrk="0" hangingPunct="1">
        <a:defRPr sz="2399" kern="1200">
          <a:solidFill>
            <a:schemeClr val="tx1"/>
          </a:solidFill>
          <a:latin typeface="+mn-lt"/>
          <a:ea typeface="+mn-ea"/>
          <a:cs typeface="+mn-cs"/>
        </a:defRPr>
      </a:lvl5pPr>
      <a:lvl6pPr marL="3047111" algn="l" defTabSz="1218845" rtl="0" eaLnBrk="1" latinLnBrk="0" hangingPunct="1">
        <a:defRPr sz="2399" kern="1200">
          <a:solidFill>
            <a:schemeClr val="tx1"/>
          </a:solidFill>
          <a:latin typeface="+mn-lt"/>
          <a:ea typeface="+mn-ea"/>
          <a:cs typeface="+mn-cs"/>
        </a:defRPr>
      </a:lvl6pPr>
      <a:lvl7pPr marL="3656534" algn="l" defTabSz="1218845" rtl="0" eaLnBrk="1" latinLnBrk="0" hangingPunct="1">
        <a:defRPr sz="2399" kern="1200">
          <a:solidFill>
            <a:schemeClr val="tx1"/>
          </a:solidFill>
          <a:latin typeface="+mn-lt"/>
          <a:ea typeface="+mn-ea"/>
          <a:cs typeface="+mn-cs"/>
        </a:defRPr>
      </a:lvl7pPr>
      <a:lvl8pPr marL="4265955" algn="l" defTabSz="1218845" rtl="0" eaLnBrk="1" latinLnBrk="0" hangingPunct="1">
        <a:defRPr sz="2399" kern="1200">
          <a:solidFill>
            <a:schemeClr val="tx1"/>
          </a:solidFill>
          <a:latin typeface="+mn-lt"/>
          <a:ea typeface="+mn-ea"/>
          <a:cs typeface="+mn-cs"/>
        </a:defRPr>
      </a:lvl8pPr>
      <a:lvl9pPr marL="4875378" algn="l" defTabSz="1218845"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chart" Target="../charts/chart1.xml"/><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9.jpg"/><Relationship Id="rId5" Type="http://schemas.openxmlformats.org/officeDocument/2006/relationships/image" Target="../media/image18.png"/><Relationship Id="rId4" Type="http://schemas.openxmlformats.org/officeDocument/2006/relationships/image" Target="../media/image1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0051" y="2784040"/>
            <a:ext cx="10058400" cy="1274881"/>
          </a:xfrm>
        </p:spPr>
        <p:txBody>
          <a:bodyPr>
            <a:normAutofit/>
          </a:bodyPr>
          <a:lstStyle/>
          <a:p>
            <a:pPr algn="ctr">
              <a:lnSpc>
                <a:spcPct val="100000"/>
              </a:lnSpc>
            </a:pPr>
            <a:r>
              <a:rPr lang="en-US" dirty="0"/>
              <a:t>BIGTABLE</a:t>
            </a:r>
            <a:br>
              <a:rPr lang="en-US" dirty="0"/>
            </a:br>
            <a:r>
              <a:rPr lang="en-US" sz="3200" i="1" dirty="0"/>
              <a:t>A Distributed Storage System for Structured Data</a:t>
            </a:r>
            <a:endParaRPr lang="en-US" sz="3200" dirty="0">
              <a:latin typeface="Times New Roman" panose="02020603050405020304" pitchFamily="18" charset="0"/>
              <a:ea typeface="Roboto" pitchFamily="2" charset="0"/>
              <a:cs typeface="Times New Roman" panose="02020603050405020304" pitchFamily="18" charset="0"/>
            </a:endParaRPr>
          </a:p>
        </p:txBody>
      </p:sp>
      <p:sp>
        <p:nvSpPr>
          <p:cNvPr id="4" name="Rectangle 3"/>
          <p:cNvSpPr/>
          <p:nvPr/>
        </p:nvSpPr>
        <p:spPr>
          <a:xfrm>
            <a:off x="3078480" y="2784902"/>
            <a:ext cx="6096000" cy="830997"/>
          </a:xfrm>
          <a:prstGeom prst="rect">
            <a:avLst/>
          </a:prstGeom>
        </p:spPr>
        <p:txBody>
          <a:bodyPr>
            <a:spAutoFit/>
          </a:bodyPr>
          <a:lstStyle/>
          <a:p>
            <a:pPr algn="ctr"/>
            <a:r>
              <a:rPr lang="en-US" dirty="0">
                <a:solidFill>
                  <a:srgbClr val="000000"/>
                </a:solidFill>
                <a:latin typeface="Times New Roman" panose="02020603050405020304" pitchFamily="18" charset="0"/>
                <a:ea typeface="Roboto" pitchFamily="2" charset="0"/>
                <a:cs typeface="Times New Roman" panose="02020603050405020304" pitchFamily="18" charset="0"/>
              </a:rPr>
              <a:t> </a:t>
            </a:r>
          </a:p>
          <a:p>
            <a:pPr algn="ctr"/>
            <a:r>
              <a:rPr lang="en-US" dirty="0">
                <a:solidFill>
                  <a:srgbClr val="000000"/>
                </a:solidFill>
                <a:latin typeface="Times New Roman" panose="02020603050405020304" pitchFamily="18" charset="0"/>
                <a:ea typeface="Roboto" pitchFamily="2" charset="0"/>
                <a:cs typeface="Times New Roman" panose="02020603050405020304" pitchFamily="18" charset="0"/>
              </a:rPr>
              <a:t> </a:t>
            </a:r>
            <a:endParaRPr lang="en-US" dirty="0">
              <a:latin typeface="Times New Roman" panose="02020603050405020304" pitchFamily="18" charset="0"/>
              <a:ea typeface="Roboto" pitchFamily="2" charset="0"/>
              <a:cs typeface="Times New Roman" panose="02020603050405020304" pitchFamily="18" charset="0"/>
            </a:endParaRPr>
          </a:p>
        </p:txBody>
      </p:sp>
      <p:pic>
        <p:nvPicPr>
          <p:cNvPr id="1026" name="Picture 2" descr="https://lh4.googleusercontent.com/uOUeYFK_Z6BzOD-GjIonk8Z8oTE4Ij6lq785IY_4YiTlYy1gJSC7jqmwAPo2ZJVVTZuDx6YIpq7OrsTOoi7am8sob-EAebiRAXnOkTa23cJR0CnNHYYedgAqccczUOwkI13v9Q1B-X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9555" y="1143000"/>
            <a:ext cx="1593850" cy="144693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078480" y="180123"/>
            <a:ext cx="6096000" cy="830997"/>
          </a:xfrm>
          <a:prstGeom prst="rect">
            <a:avLst/>
          </a:prstGeom>
        </p:spPr>
        <p:txBody>
          <a:bodyPr>
            <a:spAutoFit/>
          </a:bodyPr>
          <a:lstStyle/>
          <a:p>
            <a:pPr algn="ctr"/>
            <a:r>
              <a:rPr lang="vi-VN" dirty="0">
                <a:solidFill>
                  <a:srgbClr val="000000"/>
                </a:solidFill>
                <a:latin typeface="+mj-lt"/>
                <a:ea typeface="Roboto" pitchFamily="2" charset="0"/>
              </a:rPr>
              <a:t>Trường ĐH Bách Khoa Tp.HCM</a:t>
            </a:r>
            <a:endParaRPr lang="vi-VN" dirty="0">
              <a:latin typeface="+mj-lt"/>
              <a:ea typeface="Roboto" pitchFamily="2" charset="0"/>
            </a:endParaRPr>
          </a:p>
          <a:p>
            <a:pPr algn="ctr"/>
            <a:r>
              <a:rPr lang="vi-VN" dirty="0">
                <a:solidFill>
                  <a:srgbClr val="000000"/>
                </a:solidFill>
                <a:latin typeface="+mj-lt"/>
                <a:ea typeface="Roboto" pitchFamily="2" charset="0"/>
              </a:rPr>
              <a:t>Khoa Khoa Học và Kỹ Thuật Máy Tính</a:t>
            </a:r>
            <a:endParaRPr lang="en-US" dirty="0">
              <a:latin typeface="+mj-lt"/>
              <a:ea typeface="Roboto" pitchFamily="2" charset="0"/>
            </a:endParaRPr>
          </a:p>
        </p:txBody>
      </p:sp>
      <p:sp>
        <p:nvSpPr>
          <p:cNvPr id="10" name="Title 1"/>
          <p:cNvSpPr txBox="1">
            <a:spLocks/>
          </p:cNvSpPr>
          <p:nvPr/>
        </p:nvSpPr>
        <p:spPr>
          <a:xfrm>
            <a:off x="5638800" y="4744722"/>
            <a:ext cx="5943601" cy="1168610"/>
          </a:xfrm>
          <a:prstGeom prst="rect">
            <a:avLst/>
          </a:prstGeom>
        </p:spPr>
        <p:txBody>
          <a:bodyPr vert="horz" lIns="91436" tIns="45718" rIns="91436" bIns="45718" rtlCol="0" anchor="ctr">
            <a:normAutofit/>
          </a:bodyPr>
          <a:lstStyle>
            <a:lvl1pPr algn="l" defTabSz="1218845" rtl="0" eaLnBrk="1" latinLnBrk="0" hangingPunct="1">
              <a:spcBef>
                <a:spcPct val="0"/>
              </a:spcBef>
              <a:buNone/>
              <a:defRPr sz="3199" kern="1200">
                <a:solidFill>
                  <a:schemeClr val="tx1">
                    <a:lumMod val="65000"/>
                    <a:lumOff val="35000"/>
                  </a:schemeClr>
                </a:solidFill>
                <a:latin typeface="+mj-lt"/>
                <a:ea typeface="+mj-ea"/>
                <a:cs typeface="+mj-cs"/>
              </a:defRPr>
            </a:lvl1pPr>
          </a:lstStyle>
          <a:p>
            <a:pPr algn="ctr"/>
            <a:endParaRPr lang="en-US" sz="2400" dirty="0">
              <a:latin typeface="Times New Roman" panose="02020603050405020304" pitchFamily="18" charset="0"/>
              <a:ea typeface="Roboto" pitchFamily="2" charset="0"/>
              <a:cs typeface="Times New Roman" panose="02020603050405020304" pitchFamily="18" charset="0"/>
            </a:endParaRPr>
          </a:p>
          <a:p>
            <a:pPr algn="ctr"/>
            <a:r>
              <a:rPr lang="en-US" sz="2400" dirty="0">
                <a:latin typeface="Times New Roman" panose="02020603050405020304" pitchFamily="18" charset="0"/>
                <a:ea typeface="Roboto" pitchFamily="2" charset="0"/>
                <a:cs typeface="Times New Roman" panose="02020603050405020304" pitchFamily="18" charset="0"/>
              </a:rPr>
              <a:t>HV: Chu </a:t>
            </a:r>
            <a:r>
              <a:rPr lang="en-US" sz="2400" dirty="0" err="1">
                <a:latin typeface="Times New Roman" panose="02020603050405020304" pitchFamily="18" charset="0"/>
                <a:ea typeface="Roboto" pitchFamily="2" charset="0"/>
                <a:cs typeface="Times New Roman" panose="02020603050405020304" pitchFamily="18" charset="0"/>
              </a:rPr>
              <a:t>Xuân</a:t>
            </a:r>
            <a:r>
              <a:rPr lang="en-US" sz="2400" dirty="0">
                <a:latin typeface="Times New Roman" panose="02020603050405020304" pitchFamily="18" charset="0"/>
                <a:ea typeface="Roboto" pitchFamily="2" charset="0"/>
                <a:cs typeface="Times New Roman" panose="02020603050405020304" pitchFamily="18" charset="0"/>
              </a:rPr>
              <a:t> </a:t>
            </a:r>
            <a:r>
              <a:rPr lang="en-US" sz="2400" dirty="0" err="1">
                <a:latin typeface="Times New Roman" panose="02020603050405020304" pitchFamily="18" charset="0"/>
                <a:ea typeface="Roboto" pitchFamily="2" charset="0"/>
                <a:cs typeface="Times New Roman" panose="02020603050405020304" pitchFamily="18" charset="0"/>
              </a:rPr>
              <a:t>Tình</a:t>
            </a:r>
            <a:r>
              <a:rPr lang="en-US" sz="2400" dirty="0">
                <a:latin typeface="Times New Roman" panose="02020603050405020304" pitchFamily="18" charset="0"/>
                <a:ea typeface="Roboto" pitchFamily="2" charset="0"/>
                <a:cs typeface="Times New Roman" panose="02020603050405020304" pitchFamily="18" charset="0"/>
              </a:rPr>
              <a:t> - 1870583</a:t>
            </a:r>
          </a:p>
          <a:p>
            <a:pPr algn="ctr"/>
            <a:endParaRPr lang="en-US" sz="2400" dirty="0">
              <a:latin typeface="Times New Roman" panose="02020603050405020304" pitchFamily="18" charset="0"/>
              <a:ea typeface="Roboto" pitchFamily="2" charset="0"/>
              <a:cs typeface="Times New Roman" panose="02020603050405020304" pitchFamily="18" charset="0"/>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1</a:t>
            </a:fld>
            <a:endParaRPr lang="en-US" dirty="0">
              <a:solidFill>
                <a:prstClr val="black">
                  <a:tint val="75000"/>
                </a:prstClr>
              </a:solidFill>
            </a:endParaRPr>
          </a:p>
        </p:txBody>
      </p:sp>
      <p:sp>
        <p:nvSpPr>
          <p:cNvPr id="11" name="Title 1"/>
          <p:cNvSpPr txBox="1">
            <a:spLocks/>
          </p:cNvSpPr>
          <p:nvPr/>
        </p:nvSpPr>
        <p:spPr>
          <a:xfrm>
            <a:off x="6096000" y="3911265"/>
            <a:ext cx="5045528" cy="1041735"/>
          </a:xfrm>
          <a:prstGeom prst="rect">
            <a:avLst/>
          </a:prstGeom>
        </p:spPr>
        <p:txBody>
          <a:bodyPr vert="horz" lIns="91436" tIns="45718" rIns="91436" bIns="45718" rtlCol="0" anchor="ctr">
            <a:normAutofit/>
          </a:bodyPr>
          <a:lstStyle>
            <a:lvl1pPr algn="l" defTabSz="1218845" rtl="0" eaLnBrk="1" latinLnBrk="0" hangingPunct="1">
              <a:spcBef>
                <a:spcPct val="0"/>
              </a:spcBef>
              <a:buNone/>
              <a:defRPr sz="3199" kern="1200">
                <a:solidFill>
                  <a:schemeClr val="tx1">
                    <a:lumMod val="65000"/>
                    <a:lumOff val="35000"/>
                  </a:schemeClr>
                </a:solidFill>
                <a:latin typeface="+mj-lt"/>
                <a:ea typeface="+mj-ea"/>
                <a:cs typeface="+mj-cs"/>
              </a:defRPr>
            </a:lvl1pPr>
          </a:lstStyle>
          <a:p>
            <a:pPr algn="ctr"/>
            <a:r>
              <a:rPr lang="en-US" sz="2400" dirty="0">
                <a:solidFill>
                  <a:schemeClr val="tx1"/>
                </a:solidFill>
                <a:latin typeface="Times New Roman" panose="02020603050405020304" pitchFamily="18" charset="0"/>
                <a:ea typeface="Roboto" pitchFamily="2" charset="0"/>
                <a:cs typeface="Times New Roman" panose="02020603050405020304" pitchFamily="18" charset="0"/>
              </a:rPr>
              <a:t>GV: PGS.TS ĐẶNG TRẦN KHÁNH</a:t>
            </a:r>
          </a:p>
        </p:txBody>
      </p:sp>
    </p:spTree>
    <p:extLst>
      <p:ext uri="{BB962C8B-B14F-4D97-AF65-F5344CB8AC3E}">
        <p14:creationId xmlns:p14="http://schemas.microsoft.com/office/powerpoint/2010/main" val="9539429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Model – </a:t>
            </a:r>
            <a:r>
              <a:rPr lang="en-US" dirty="0" err="1"/>
              <a:t>WebTable</a:t>
            </a:r>
            <a:r>
              <a:rPr lang="en-US" dirty="0"/>
              <a:t> Example</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9739" y="2295525"/>
            <a:ext cx="8772525" cy="226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ounded Rectangle 5"/>
          <p:cNvSpPr/>
          <p:nvPr/>
        </p:nvSpPr>
        <p:spPr>
          <a:xfrm>
            <a:off x="5562600" y="2295526"/>
            <a:ext cx="4419600" cy="2266950"/>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ular Callout 4"/>
          <p:cNvSpPr/>
          <p:nvPr/>
        </p:nvSpPr>
        <p:spPr>
          <a:xfrm>
            <a:off x="7239000" y="4876799"/>
            <a:ext cx="1752600" cy="1129881"/>
          </a:xfrm>
          <a:prstGeom prst="wedgeRoundRectCallout">
            <a:avLst>
              <a:gd name="adj1" fmla="val -55305"/>
              <a:gd name="adj2" fmla="val -7489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Column Family</a:t>
            </a:r>
          </a:p>
        </p:txBody>
      </p:sp>
      <p:sp>
        <p:nvSpPr>
          <p:cNvPr id="7" name="TextBox 6"/>
          <p:cNvSpPr txBox="1"/>
          <p:nvPr/>
        </p:nvSpPr>
        <p:spPr>
          <a:xfrm>
            <a:off x="1524000" y="5210908"/>
            <a:ext cx="7467600" cy="461665"/>
          </a:xfrm>
          <a:prstGeom prst="rect">
            <a:avLst/>
          </a:prstGeom>
          <a:noFill/>
          <a:ln w="0">
            <a:noFill/>
          </a:ln>
        </p:spPr>
        <p:txBody>
          <a:bodyPr wrap="square" rtlCol="0">
            <a:spAutoFit/>
          </a:bodyPr>
          <a:lstStyle/>
          <a:p>
            <a:r>
              <a:rPr lang="en-US" dirty="0"/>
              <a:t>Column family is the unit of access control</a:t>
            </a:r>
            <a:endParaRPr lang="en-US" b="1" dirty="0"/>
          </a:p>
        </p:txBody>
      </p:sp>
      <p:sp>
        <p:nvSpPr>
          <p:cNvPr id="8" name="Slide Number Placeholder 7"/>
          <p:cNvSpPr>
            <a:spLocks noGrp="1"/>
          </p:cNvSpPr>
          <p:nvPr>
            <p:ph type="sldNum" sz="quarter" idx="12"/>
          </p:nvPr>
        </p:nvSpPr>
        <p:spPr/>
        <p:txBody>
          <a:bodyPr/>
          <a:lstStyle/>
          <a:p>
            <a:fld id="{7399A158-4860-4492-B88C-CCB016D4ADA1}" type="slidenum">
              <a:rPr lang="en-US" smtClean="0"/>
              <a:t>10</a:t>
            </a:fld>
            <a:endParaRPr lang="en-US"/>
          </a:p>
        </p:txBody>
      </p:sp>
    </p:spTree>
    <p:extLst>
      <p:ext uri="{BB962C8B-B14F-4D97-AF65-F5344CB8AC3E}">
        <p14:creationId xmlns:p14="http://schemas.microsoft.com/office/powerpoint/2010/main" val="2251777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Model – </a:t>
            </a:r>
            <a:r>
              <a:rPr lang="en-US" dirty="0" err="1"/>
              <a:t>WebTable</a:t>
            </a:r>
            <a:r>
              <a:rPr lang="en-US" dirty="0"/>
              <a:t> Example</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9739" y="2295525"/>
            <a:ext cx="8772525" cy="226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ounded Rectangle 3"/>
          <p:cNvSpPr/>
          <p:nvPr/>
        </p:nvSpPr>
        <p:spPr>
          <a:xfrm>
            <a:off x="5715000" y="2295526"/>
            <a:ext cx="2057400" cy="2266950"/>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ular Callout 4"/>
          <p:cNvSpPr/>
          <p:nvPr/>
        </p:nvSpPr>
        <p:spPr>
          <a:xfrm>
            <a:off x="6711043" y="4847826"/>
            <a:ext cx="1752600" cy="943374"/>
          </a:xfrm>
          <a:prstGeom prst="wedgeRoundRectCallout">
            <a:avLst>
              <a:gd name="adj1" fmla="val -47852"/>
              <a:gd name="adj2" fmla="val -723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Column</a:t>
            </a:r>
          </a:p>
        </p:txBody>
      </p:sp>
      <p:sp>
        <p:nvSpPr>
          <p:cNvPr id="3" name="TextBox 2"/>
          <p:cNvSpPr txBox="1"/>
          <p:nvPr/>
        </p:nvSpPr>
        <p:spPr>
          <a:xfrm>
            <a:off x="2133600" y="5181601"/>
            <a:ext cx="3962400" cy="830997"/>
          </a:xfrm>
          <a:prstGeom prst="rect">
            <a:avLst/>
          </a:prstGeom>
          <a:noFill/>
        </p:spPr>
        <p:txBody>
          <a:bodyPr wrap="square" rtlCol="0">
            <a:spAutoFit/>
          </a:bodyPr>
          <a:lstStyle/>
          <a:p>
            <a:r>
              <a:rPr lang="en-US" dirty="0"/>
              <a:t>Column key is specified by “</a:t>
            </a:r>
            <a:r>
              <a:rPr lang="en-US" b="1" dirty="0"/>
              <a:t>Column </a:t>
            </a:r>
            <a:r>
              <a:rPr lang="en-US" b="1" dirty="0" err="1"/>
              <a:t>family:qualifier</a:t>
            </a:r>
            <a:r>
              <a:rPr lang="en-US" b="1" dirty="0"/>
              <a:t>”</a:t>
            </a:r>
          </a:p>
        </p:txBody>
      </p:sp>
      <p:sp>
        <p:nvSpPr>
          <p:cNvPr id="8" name="Slide Number Placeholder 7"/>
          <p:cNvSpPr>
            <a:spLocks noGrp="1"/>
          </p:cNvSpPr>
          <p:nvPr>
            <p:ph type="sldNum" sz="quarter" idx="12"/>
          </p:nvPr>
        </p:nvSpPr>
        <p:spPr/>
        <p:txBody>
          <a:bodyPr/>
          <a:lstStyle/>
          <a:p>
            <a:fld id="{7399A158-4860-4492-B88C-CCB016D4ADA1}" type="slidenum">
              <a:rPr lang="en-US" smtClean="0"/>
              <a:t>11</a:t>
            </a:fld>
            <a:endParaRPr lang="en-US"/>
          </a:p>
        </p:txBody>
      </p:sp>
    </p:spTree>
    <p:extLst>
      <p:ext uri="{BB962C8B-B14F-4D97-AF65-F5344CB8AC3E}">
        <p14:creationId xmlns:p14="http://schemas.microsoft.com/office/powerpoint/2010/main" val="601654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Model – </a:t>
            </a:r>
            <a:r>
              <a:rPr lang="en-US" dirty="0" err="1"/>
              <a:t>WebTable</a:t>
            </a:r>
            <a:r>
              <a:rPr lang="en-US" dirty="0"/>
              <a:t> Example</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9739" y="2295525"/>
            <a:ext cx="8772525" cy="226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ounded Rectangle 3"/>
          <p:cNvSpPr/>
          <p:nvPr/>
        </p:nvSpPr>
        <p:spPr>
          <a:xfrm>
            <a:off x="5715000" y="2295526"/>
            <a:ext cx="2057400" cy="2266950"/>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ular Callout 4"/>
          <p:cNvSpPr/>
          <p:nvPr/>
        </p:nvSpPr>
        <p:spPr>
          <a:xfrm>
            <a:off x="6711043" y="4847826"/>
            <a:ext cx="1752600" cy="943374"/>
          </a:xfrm>
          <a:prstGeom prst="wedgeRoundRectCallout">
            <a:avLst>
              <a:gd name="adj1" fmla="val -47852"/>
              <a:gd name="adj2" fmla="val -723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Column</a:t>
            </a:r>
          </a:p>
        </p:txBody>
      </p:sp>
      <p:sp>
        <p:nvSpPr>
          <p:cNvPr id="3" name="TextBox 2"/>
          <p:cNvSpPr txBox="1"/>
          <p:nvPr/>
        </p:nvSpPr>
        <p:spPr>
          <a:xfrm>
            <a:off x="2133600" y="5181601"/>
            <a:ext cx="3962400" cy="1200329"/>
          </a:xfrm>
          <a:prstGeom prst="rect">
            <a:avLst/>
          </a:prstGeom>
          <a:noFill/>
        </p:spPr>
        <p:txBody>
          <a:bodyPr wrap="square" rtlCol="0">
            <a:spAutoFit/>
          </a:bodyPr>
          <a:lstStyle/>
          <a:p>
            <a:r>
              <a:rPr lang="en-US" dirty="0"/>
              <a:t>You can add a column in a column family if the column family was created</a:t>
            </a:r>
            <a:endParaRPr lang="en-US" b="1" dirty="0"/>
          </a:p>
        </p:txBody>
      </p:sp>
      <p:sp>
        <p:nvSpPr>
          <p:cNvPr id="8" name="Slide Number Placeholder 7"/>
          <p:cNvSpPr>
            <a:spLocks noGrp="1"/>
          </p:cNvSpPr>
          <p:nvPr>
            <p:ph type="sldNum" sz="quarter" idx="12"/>
          </p:nvPr>
        </p:nvSpPr>
        <p:spPr/>
        <p:txBody>
          <a:bodyPr/>
          <a:lstStyle/>
          <a:p>
            <a:fld id="{7399A158-4860-4492-B88C-CCB016D4ADA1}" type="slidenum">
              <a:rPr lang="en-US" smtClean="0"/>
              <a:t>12</a:t>
            </a:fld>
            <a:endParaRPr lang="en-US"/>
          </a:p>
        </p:txBody>
      </p:sp>
    </p:spTree>
    <p:extLst>
      <p:ext uri="{BB962C8B-B14F-4D97-AF65-F5344CB8AC3E}">
        <p14:creationId xmlns:p14="http://schemas.microsoft.com/office/powerpoint/2010/main" val="884127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Model – </a:t>
            </a:r>
            <a:r>
              <a:rPr lang="en-US" dirty="0" err="1"/>
              <a:t>WebTable</a:t>
            </a:r>
            <a:r>
              <a:rPr lang="en-US" dirty="0"/>
              <a:t> Example</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9739" y="2295525"/>
            <a:ext cx="8772525" cy="226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ounded Rectangle 3"/>
          <p:cNvSpPr/>
          <p:nvPr/>
        </p:nvSpPr>
        <p:spPr>
          <a:xfrm>
            <a:off x="5279571" y="3575952"/>
            <a:ext cx="502954" cy="478977"/>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ular Callout 4"/>
          <p:cNvSpPr/>
          <p:nvPr/>
        </p:nvSpPr>
        <p:spPr>
          <a:xfrm>
            <a:off x="4403271" y="4497160"/>
            <a:ext cx="1752600" cy="1295400"/>
          </a:xfrm>
          <a:prstGeom prst="wedgeRoundRectCallout">
            <a:avLst>
              <a:gd name="adj1" fmla="val -49714"/>
              <a:gd name="adj2" fmla="val -849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Cell</a:t>
            </a:r>
          </a:p>
        </p:txBody>
      </p:sp>
      <p:sp>
        <p:nvSpPr>
          <p:cNvPr id="6" name="TextBox 5"/>
          <p:cNvSpPr txBox="1"/>
          <p:nvPr/>
        </p:nvSpPr>
        <p:spPr>
          <a:xfrm>
            <a:off x="6324600" y="4640036"/>
            <a:ext cx="3962400" cy="1200329"/>
          </a:xfrm>
          <a:prstGeom prst="rect">
            <a:avLst/>
          </a:prstGeom>
          <a:noFill/>
        </p:spPr>
        <p:txBody>
          <a:bodyPr wrap="square" rtlCol="0">
            <a:spAutoFit/>
          </a:bodyPr>
          <a:lstStyle/>
          <a:p>
            <a:r>
              <a:rPr lang="en-US" dirty="0"/>
              <a:t>Cell: the storage referenced by a particular </a:t>
            </a:r>
            <a:r>
              <a:rPr lang="en-US" b="1" dirty="0"/>
              <a:t>row key</a:t>
            </a:r>
            <a:r>
              <a:rPr lang="en-US" dirty="0"/>
              <a:t>, </a:t>
            </a:r>
            <a:r>
              <a:rPr lang="en-US" b="1" dirty="0"/>
              <a:t>column key</a:t>
            </a:r>
            <a:r>
              <a:rPr lang="en-US" dirty="0"/>
              <a:t>, and </a:t>
            </a:r>
            <a:r>
              <a:rPr lang="en-US" b="1" dirty="0"/>
              <a:t>timestamp</a:t>
            </a:r>
          </a:p>
        </p:txBody>
      </p:sp>
      <p:sp>
        <p:nvSpPr>
          <p:cNvPr id="7" name="Rounded Rectangle 6"/>
          <p:cNvSpPr/>
          <p:nvPr/>
        </p:nvSpPr>
        <p:spPr>
          <a:xfrm>
            <a:off x="1709738" y="3271152"/>
            <a:ext cx="1795462" cy="609601"/>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690257" y="2295526"/>
            <a:ext cx="1795462" cy="609601"/>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880756" y="3488863"/>
            <a:ext cx="1398815" cy="478977"/>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10"/>
          <p:cNvSpPr>
            <a:spLocks noGrp="1"/>
          </p:cNvSpPr>
          <p:nvPr>
            <p:ph type="sldNum" sz="quarter" idx="12"/>
          </p:nvPr>
        </p:nvSpPr>
        <p:spPr/>
        <p:txBody>
          <a:bodyPr/>
          <a:lstStyle/>
          <a:p>
            <a:fld id="{7399A158-4860-4492-B88C-CCB016D4ADA1}" type="slidenum">
              <a:rPr lang="en-US" smtClean="0"/>
              <a:t>13</a:t>
            </a:fld>
            <a:endParaRPr lang="en-US"/>
          </a:p>
        </p:txBody>
      </p:sp>
    </p:spTree>
    <p:extLst>
      <p:ext uri="{BB962C8B-B14F-4D97-AF65-F5344CB8AC3E}">
        <p14:creationId xmlns:p14="http://schemas.microsoft.com/office/powerpoint/2010/main" val="3500477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Model – </a:t>
            </a:r>
            <a:r>
              <a:rPr lang="en-US" dirty="0" err="1"/>
              <a:t>WebTable</a:t>
            </a:r>
            <a:r>
              <a:rPr lang="en-US" dirty="0"/>
              <a:t> Example</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9739" y="2295525"/>
            <a:ext cx="8772525" cy="226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ounded Rectangle 3"/>
          <p:cNvSpPr/>
          <p:nvPr/>
        </p:nvSpPr>
        <p:spPr>
          <a:xfrm>
            <a:off x="3886200" y="3048000"/>
            <a:ext cx="2133600" cy="1066801"/>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ular Callout 4"/>
          <p:cNvSpPr/>
          <p:nvPr/>
        </p:nvSpPr>
        <p:spPr>
          <a:xfrm>
            <a:off x="4191000" y="4508046"/>
            <a:ext cx="3200400" cy="1295400"/>
          </a:xfrm>
          <a:prstGeom prst="wedgeRoundRectCallout">
            <a:avLst>
              <a:gd name="adj1" fmla="val -22696"/>
              <a:gd name="adj2" fmla="val -799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Different cells in a table can contain multiple versions indexed by timestamp</a:t>
            </a:r>
          </a:p>
        </p:txBody>
      </p:sp>
      <p:sp>
        <p:nvSpPr>
          <p:cNvPr id="7" name="Slide Number Placeholder 6"/>
          <p:cNvSpPr>
            <a:spLocks noGrp="1"/>
          </p:cNvSpPr>
          <p:nvPr>
            <p:ph type="sldNum" sz="quarter" idx="12"/>
          </p:nvPr>
        </p:nvSpPr>
        <p:spPr/>
        <p:txBody>
          <a:bodyPr/>
          <a:lstStyle/>
          <a:p>
            <a:fld id="{7399A158-4860-4492-B88C-CCB016D4ADA1}" type="slidenum">
              <a:rPr lang="en-US" smtClean="0"/>
              <a:t>14</a:t>
            </a:fld>
            <a:endParaRPr lang="en-US"/>
          </a:p>
        </p:txBody>
      </p:sp>
    </p:spTree>
    <p:extLst>
      <p:ext uri="{BB962C8B-B14F-4D97-AF65-F5344CB8AC3E}">
        <p14:creationId xmlns:p14="http://schemas.microsoft.com/office/powerpoint/2010/main" val="2297935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314C8-B4D5-5047-9CA5-F930AE409B0F}"/>
              </a:ext>
            </a:extLst>
          </p:cNvPr>
          <p:cNvSpPr>
            <a:spLocks noGrp="1"/>
          </p:cNvSpPr>
          <p:nvPr>
            <p:ph type="title"/>
          </p:nvPr>
        </p:nvSpPr>
        <p:spPr>
          <a:xfrm>
            <a:off x="609601" y="330259"/>
            <a:ext cx="10972801" cy="711081"/>
          </a:xfrm>
        </p:spPr>
        <p:txBody>
          <a:bodyPr/>
          <a:lstStyle/>
          <a:p>
            <a:r>
              <a:rPr lang="en-US" dirty="0"/>
              <a:t>A Typical Google Machine</a:t>
            </a:r>
          </a:p>
        </p:txBody>
      </p:sp>
      <p:sp>
        <p:nvSpPr>
          <p:cNvPr id="4" name="Slide Number Placeholder 3">
            <a:extLst>
              <a:ext uri="{FF2B5EF4-FFF2-40B4-BE49-F238E27FC236}">
                <a16:creationId xmlns:a16="http://schemas.microsoft.com/office/drawing/2014/main" id="{78E4D96E-36D2-4A43-8068-CD8E4918D26C}"/>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15</a:t>
            </a:fld>
            <a:endParaRPr lang="en-US">
              <a:solidFill>
                <a:prstClr val="black">
                  <a:tint val="75000"/>
                </a:prstClr>
              </a:solidFill>
            </a:endParaRPr>
          </a:p>
        </p:txBody>
      </p:sp>
      <p:pic>
        <p:nvPicPr>
          <p:cNvPr id="5" name="Picture 2">
            <a:extLst>
              <a:ext uri="{FF2B5EF4-FFF2-40B4-BE49-F238E27FC236}">
                <a16:creationId xmlns:a16="http://schemas.microsoft.com/office/drawing/2014/main" id="{7F65C848-7504-7C45-B881-3A5E1E22C3A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32248" y="1136217"/>
            <a:ext cx="6773751" cy="5035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0243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Google Cluster</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524000"/>
            <a:ext cx="822488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7296" y="3429000"/>
            <a:ext cx="8375905" cy="2815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12"/>
          </p:nvPr>
        </p:nvSpPr>
        <p:spPr/>
        <p:txBody>
          <a:bodyPr/>
          <a:lstStyle/>
          <a:p>
            <a:fld id="{7399A158-4860-4492-B88C-CCB016D4ADA1}" type="slidenum">
              <a:rPr lang="en-US" smtClean="0"/>
              <a:t>16</a:t>
            </a:fld>
            <a:endParaRPr lang="en-US"/>
          </a:p>
        </p:txBody>
      </p:sp>
    </p:spTree>
    <p:extLst>
      <p:ext uri="{BB962C8B-B14F-4D97-AF65-F5344CB8AC3E}">
        <p14:creationId xmlns:p14="http://schemas.microsoft.com/office/powerpoint/2010/main" val="3820042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A45B2-FCAE-3E46-8D9B-357601E14B63}"/>
              </a:ext>
            </a:extLst>
          </p:cNvPr>
          <p:cNvSpPr>
            <a:spLocks noGrp="1"/>
          </p:cNvSpPr>
          <p:nvPr>
            <p:ph type="title"/>
          </p:nvPr>
        </p:nvSpPr>
        <p:spPr/>
        <p:txBody>
          <a:bodyPr/>
          <a:lstStyle/>
          <a:p>
            <a:r>
              <a:rPr lang="en-US" dirty="0"/>
              <a:t>Building Blocks</a:t>
            </a:r>
          </a:p>
        </p:txBody>
      </p:sp>
      <p:sp>
        <p:nvSpPr>
          <p:cNvPr id="3" name="Content Placeholder 2">
            <a:extLst>
              <a:ext uri="{FF2B5EF4-FFF2-40B4-BE49-F238E27FC236}">
                <a16:creationId xmlns:a16="http://schemas.microsoft.com/office/drawing/2014/main" id="{DA059346-AF44-784A-86A9-83C3069D3334}"/>
              </a:ext>
            </a:extLst>
          </p:cNvPr>
          <p:cNvSpPr>
            <a:spLocks noGrp="1"/>
          </p:cNvSpPr>
          <p:nvPr>
            <p:ph idx="1"/>
          </p:nvPr>
        </p:nvSpPr>
        <p:spPr/>
        <p:txBody>
          <a:bodyPr/>
          <a:lstStyle/>
          <a:p>
            <a:r>
              <a:rPr lang="en-US" dirty="0"/>
              <a:t>Chubby</a:t>
            </a:r>
          </a:p>
          <a:p>
            <a:pPr lvl="1"/>
            <a:r>
              <a:rPr lang="en-US" dirty="0"/>
              <a:t>Highly-available and persistent distributed lock service</a:t>
            </a:r>
          </a:p>
          <a:p>
            <a:r>
              <a:rPr lang="en-US" dirty="0"/>
              <a:t>GFS</a:t>
            </a:r>
          </a:p>
          <a:p>
            <a:pPr lvl="1"/>
            <a:r>
              <a:rPr lang="en-US" dirty="0"/>
              <a:t>Store logs and data files</a:t>
            </a:r>
          </a:p>
          <a:p>
            <a:pPr lvl="1"/>
            <a:r>
              <a:rPr lang="en-US" dirty="0" err="1"/>
              <a:t>SSTable</a:t>
            </a:r>
            <a:endParaRPr lang="en-US" dirty="0"/>
          </a:p>
          <a:p>
            <a:pPr lvl="2"/>
            <a:r>
              <a:rPr lang="en-US" dirty="0"/>
              <a:t>Google’s immutable file format</a:t>
            </a:r>
          </a:p>
          <a:p>
            <a:pPr lvl="2"/>
            <a:r>
              <a:rPr lang="en-US" dirty="0"/>
              <a:t>A persistent, ordered immutable map from keys to values</a:t>
            </a:r>
          </a:p>
          <a:p>
            <a:pPr lvl="2"/>
            <a:r>
              <a:rPr lang="en-US" dirty="0"/>
              <a:t>http://</a:t>
            </a:r>
            <a:r>
              <a:rPr lang="en-US" dirty="0" err="1"/>
              <a:t>code.google.com</a:t>
            </a:r>
            <a:r>
              <a:rPr lang="en-US" dirty="0"/>
              <a:t>/p/</a:t>
            </a:r>
            <a:r>
              <a:rPr lang="en-US" dirty="0" err="1"/>
              <a:t>leveldb</a:t>
            </a:r>
            <a:r>
              <a:rPr lang="en-US" dirty="0"/>
              <a:t>/</a:t>
            </a:r>
          </a:p>
        </p:txBody>
      </p:sp>
      <p:sp>
        <p:nvSpPr>
          <p:cNvPr id="4" name="Slide Number Placeholder 3">
            <a:extLst>
              <a:ext uri="{FF2B5EF4-FFF2-40B4-BE49-F238E27FC236}">
                <a16:creationId xmlns:a16="http://schemas.microsoft.com/office/drawing/2014/main" id="{3DFD14F6-1300-144D-97C0-456E20B1B002}"/>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17</a:t>
            </a:fld>
            <a:endParaRPr lang="en-US">
              <a:solidFill>
                <a:prstClr val="black">
                  <a:tint val="75000"/>
                </a:prstClr>
              </a:solidFill>
            </a:endParaRPr>
          </a:p>
        </p:txBody>
      </p:sp>
    </p:spTree>
    <p:extLst>
      <p:ext uri="{BB962C8B-B14F-4D97-AF65-F5344CB8AC3E}">
        <p14:creationId xmlns:p14="http://schemas.microsoft.com/office/powerpoint/2010/main" val="2460218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DC740-BD7A-4143-BFF6-E6F7A021CC0C}"/>
              </a:ext>
            </a:extLst>
          </p:cNvPr>
          <p:cNvSpPr>
            <a:spLocks noGrp="1"/>
          </p:cNvSpPr>
          <p:nvPr>
            <p:ph type="title"/>
          </p:nvPr>
        </p:nvSpPr>
        <p:spPr/>
        <p:txBody>
          <a:bodyPr/>
          <a:lstStyle/>
          <a:p>
            <a:r>
              <a:rPr lang="en-US" dirty="0"/>
              <a:t>Building Blocks</a:t>
            </a:r>
          </a:p>
        </p:txBody>
      </p:sp>
      <p:sp>
        <p:nvSpPr>
          <p:cNvPr id="3" name="Content Placeholder 2">
            <a:extLst>
              <a:ext uri="{FF2B5EF4-FFF2-40B4-BE49-F238E27FC236}">
                <a16:creationId xmlns:a16="http://schemas.microsoft.com/office/drawing/2014/main" id="{9A88A183-0AE7-9447-AA52-BF5306709D5C}"/>
              </a:ext>
            </a:extLst>
          </p:cNvPr>
          <p:cNvSpPr>
            <a:spLocks noGrp="1"/>
          </p:cNvSpPr>
          <p:nvPr>
            <p:ph idx="1"/>
          </p:nvPr>
        </p:nvSpPr>
        <p:spPr/>
        <p:txBody>
          <a:bodyPr>
            <a:normAutofit lnSpcReduction="10000"/>
          </a:bodyPr>
          <a:lstStyle/>
          <a:p>
            <a:r>
              <a:rPr lang="en-US" altLang="en-US" dirty="0"/>
              <a:t>“Chubby”  for the following tasks</a:t>
            </a:r>
          </a:p>
          <a:p>
            <a:pPr lvl="1"/>
            <a:r>
              <a:rPr lang="en-US" altLang="en-US" dirty="0"/>
              <a:t>Store the root tablet, schema information, access control lists.</a:t>
            </a:r>
          </a:p>
          <a:p>
            <a:pPr lvl="1"/>
            <a:r>
              <a:rPr lang="en-US" altLang="en-US" dirty="0"/>
              <a:t>Synchronize and detect tablet servers</a:t>
            </a:r>
          </a:p>
          <a:p>
            <a:r>
              <a:rPr lang="en-US" altLang="en-US" dirty="0"/>
              <a:t>What is </a:t>
            </a:r>
            <a:r>
              <a:rPr lang="en-US" altLang="en-US" i="1" dirty="0"/>
              <a:t>Chubby</a:t>
            </a:r>
            <a:r>
              <a:rPr lang="en-US" altLang="en-US" dirty="0"/>
              <a:t> ?</a:t>
            </a:r>
          </a:p>
          <a:p>
            <a:pPr lvl="1"/>
            <a:r>
              <a:rPr lang="en-US" altLang="en-US" dirty="0"/>
              <a:t>Highly available persistent lock service.</a:t>
            </a:r>
          </a:p>
          <a:p>
            <a:pPr lvl="1"/>
            <a:r>
              <a:rPr lang="en-US" altLang="en-US" dirty="0"/>
              <a:t>Simple file system with directories and small files</a:t>
            </a:r>
          </a:p>
          <a:p>
            <a:pPr lvl="1"/>
            <a:r>
              <a:rPr lang="en-US" altLang="en-US" dirty="0"/>
              <a:t>Reads and writes to files are atomic.</a:t>
            </a:r>
          </a:p>
          <a:p>
            <a:pPr lvl="1"/>
            <a:r>
              <a:rPr lang="en-US" altLang="en-US" dirty="0"/>
              <a:t>When session ends, clients loose all locks</a:t>
            </a:r>
            <a:endParaRPr lang="en-US" dirty="0"/>
          </a:p>
        </p:txBody>
      </p:sp>
      <p:sp>
        <p:nvSpPr>
          <p:cNvPr id="4" name="Slide Number Placeholder 3">
            <a:extLst>
              <a:ext uri="{FF2B5EF4-FFF2-40B4-BE49-F238E27FC236}">
                <a16:creationId xmlns:a16="http://schemas.microsoft.com/office/drawing/2014/main" id="{CDA6E30A-81F9-5548-92D2-77E77E0C5110}"/>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18</a:t>
            </a:fld>
            <a:endParaRPr lang="en-US">
              <a:solidFill>
                <a:prstClr val="black">
                  <a:tint val="75000"/>
                </a:prstClr>
              </a:solidFill>
            </a:endParaRPr>
          </a:p>
        </p:txBody>
      </p:sp>
    </p:spTree>
    <p:extLst>
      <p:ext uri="{BB962C8B-B14F-4D97-AF65-F5344CB8AC3E}">
        <p14:creationId xmlns:p14="http://schemas.microsoft.com/office/powerpoint/2010/main" val="609776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DD43EED0-82F9-4540-88FE-F7A02FDA9509}"/>
              </a:ext>
            </a:extLst>
          </p:cNvPr>
          <p:cNvSpPr>
            <a:spLocks noGrp="1" noChangeArrowheads="1"/>
          </p:cNvSpPr>
          <p:nvPr>
            <p:ph type="title"/>
          </p:nvPr>
        </p:nvSpPr>
        <p:spPr/>
        <p:txBody>
          <a:bodyPr/>
          <a:lstStyle/>
          <a:p>
            <a:r>
              <a:rPr lang="en-US" altLang="en-US"/>
              <a:t>Building Blocks</a:t>
            </a:r>
          </a:p>
        </p:txBody>
      </p:sp>
      <p:sp>
        <p:nvSpPr>
          <p:cNvPr id="7171" name="Rectangle 3">
            <a:extLst>
              <a:ext uri="{FF2B5EF4-FFF2-40B4-BE49-F238E27FC236}">
                <a16:creationId xmlns:a16="http://schemas.microsoft.com/office/drawing/2014/main" id="{CEA551C6-3F07-C54A-887F-E888AE9FBE25}"/>
              </a:ext>
            </a:extLst>
          </p:cNvPr>
          <p:cNvSpPr>
            <a:spLocks noGrp="1" noChangeArrowheads="1"/>
          </p:cNvSpPr>
          <p:nvPr>
            <p:ph type="body" idx="1"/>
          </p:nvPr>
        </p:nvSpPr>
        <p:spPr/>
        <p:txBody>
          <a:bodyPr/>
          <a:lstStyle/>
          <a:p>
            <a:pPr>
              <a:lnSpc>
                <a:spcPct val="80000"/>
              </a:lnSpc>
            </a:pPr>
            <a:r>
              <a:rPr lang="en-US" altLang="en-US" sz="2800" dirty="0"/>
              <a:t>Building blocks:</a:t>
            </a:r>
          </a:p>
          <a:p>
            <a:pPr lvl="1">
              <a:lnSpc>
                <a:spcPct val="80000"/>
              </a:lnSpc>
            </a:pPr>
            <a:r>
              <a:rPr lang="en-US" altLang="en-US" sz="2400" dirty="0"/>
              <a:t>Google File System (GFS): Raw storage</a:t>
            </a:r>
          </a:p>
          <a:p>
            <a:pPr lvl="1">
              <a:lnSpc>
                <a:spcPct val="80000"/>
              </a:lnSpc>
            </a:pPr>
            <a:r>
              <a:rPr lang="en-US" altLang="en-US" sz="2400" dirty="0"/>
              <a:t>Scheduler: schedules jobs onto machines</a:t>
            </a:r>
          </a:p>
          <a:p>
            <a:pPr lvl="1">
              <a:lnSpc>
                <a:spcPct val="80000"/>
              </a:lnSpc>
            </a:pPr>
            <a:r>
              <a:rPr lang="en-US" altLang="en-US" sz="2400" dirty="0"/>
              <a:t>Lock service: distributed lock manager</a:t>
            </a:r>
          </a:p>
          <a:p>
            <a:pPr lvl="1">
              <a:lnSpc>
                <a:spcPct val="80000"/>
              </a:lnSpc>
            </a:pPr>
            <a:r>
              <a:rPr lang="en-US" altLang="en-US" sz="2400" dirty="0"/>
              <a:t>MapReduce: simplified large-scale data processing</a:t>
            </a:r>
          </a:p>
          <a:p>
            <a:pPr>
              <a:lnSpc>
                <a:spcPct val="80000"/>
              </a:lnSpc>
            </a:pPr>
            <a:r>
              <a:rPr lang="en-US" altLang="en-US" sz="2800" dirty="0" err="1"/>
              <a:t>BigTable</a:t>
            </a:r>
            <a:r>
              <a:rPr lang="en-US" altLang="en-US" sz="2800" dirty="0"/>
              <a:t> uses of building blocks:</a:t>
            </a:r>
          </a:p>
          <a:p>
            <a:pPr lvl="1">
              <a:lnSpc>
                <a:spcPct val="80000"/>
              </a:lnSpc>
            </a:pPr>
            <a:r>
              <a:rPr lang="en-US" altLang="en-US" sz="2400" dirty="0"/>
              <a:t>GFS: stores persistent data (</a:t>
            </a:r>
            <a:r>
              <a:rPr lang="en-US" altLang="en-US" sz="2400" dirty="0" err="1"/>
              <a:t>SSTable</a:t>
            </a:r>
            <a:r>
              <a:rPr lang="en-US" altLang="en-US" sz="2400" dirty="0"/>
              <a:t> file format for storage of data)</a:t>
            </a:r>
          </a:p>
          <a:p>
            <a:pPr lvl="1">
              <a:lnSpc>
                <a:spcPct val="80000"/>
              </a:lnSpc>
            </a:pPr>
            <a:r>
              <a:rPr lang="en-US" altLang="en-US" sz="2400" dirty="0"/>
              <a:t>Scheduler: schedules jobs involved in </a:t>
            </a:r>
            <a:r>
              <a:rPr lang="en-US" altLang="en-US" sz="2400" dirty="0" err="1"/>
              <a:t>BigTable</a:t>
            </a:r>
            <a:r>
              <a:rPr lang="en-US" altLang="en-US" sz="2400" dirty="0"/>
              <a:t> serving</a:t>
            </a:r>
          </a:p>
          <a:p>
            <a:pPr lvl="1">
              <a:lnSpc>
                <a:spcPct val="80000"/>
              </a:lnSpc>
            </a:pPr>
            <a:r>
              <a:rPr lang="en-US" altLang="en-US" sz="2400" dirty="0"/>
              <a:t>Lock service: master election, location bootstrapping </a:t>
            </a:r>
          </a:p>
          <a:p>
            <a:pPr lvl="1">
              <a:lnSpc>
                <a:spcPct val="80000"/>
              </a:lnSpc>
            </a:pPr>
            <a:r>
              <a:rPr lang="en-US" altLang="en-US" sz="2400" dirty="0"/>
              <a:t>Map Reduce: often used to read/write </a:t>
            </a:r>
            <a:r>
              <a:rPr lang="en-US" altLang="en-US" sz="2400" dirty="0" err="1"/>
              <a:t>BigTable</a:t>
            </a:r>
            <a:r>
              <a:rPr lang="en-US" altLang="en-US" sz="2400" dirty="0"/>
              <a:t> data</a:t>
            </a:r>
          </a:p>
        </p:txBody>
      </p:sp>
    </p:spTree>
    <p:extLst>
      <p:ext uri="{BB962C8B-B14F-4D97-AF65-F5344CB8AC3E}">
        <p14:creationId xmlns:p14="http://schemas.microsoft.com/office/powerpoint/2010/main" val="21052974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D33DA-B930-F847-A545-428AE144770B}"/>
              </a:ext>
            </a:extLst>
          </p:cNvPr>
          <p:cNvSpPr>
            <a:spLocks noGrp="1"/>
          </p:cNvSpPr>
          <p:nvPr>
            <p:ph type="title"/>
          </p:nvPr>
        </p:nvSpPr>
        <p:spPr/>
        <p:txBody>
          <a:bodyPr>
            <a:normAutofit/>
          </a:bodyPr>
          <a:lstStyle/>
          <a:p>
            <a:pPr algn="ctr"/>
            <a:r>
              <a:rPr lang="en-US" sz="3600" b="1" dirty="0">
                <a:latin typeface="Times New Roman" panose="02020603050405020304" pitchFamily="18" charset="0"/>
                <a:cs typeface="Times New Roman" panose="02020603050405020304" pitchFamily="18" charset="0"/>
              </a:rPr>
              <a:t>Outline</a:t>
            </a:r>
          </a:p>
        </p:txBody>
      </p:sp>
      <p:sp>
        <p:nvSpPr>
          <p:cNvPr id="3" name="Content Placeholder 2">
            <a:extLst>
              <a:ext uri="{FF2B5EF4-FFF2-40B4-BE49-F238E27FC236}">
                <a16:creationId xmlns:a16="http://schemas.microsoft.com/office/drawing/2014/main" id="{84848D28-5ACB-9246-9F5E-183272CBBB92}"/>
              </a:ext>
            </a:extLst>
          </p:cNvPr>
          <p:cNvSpPr>
            <a:spLocks noGrp="1"/>
          </p:cNvSpPr>
          <p:nvPr>
            <p:ph idx="1"/>
          </p:nvPr>
        </p:nvSpPr>
        <p:spPr/>
        <p:txBody>
          <a:bodyPr/>
          <a:lstStyle/>
          <a:p>
            <a:r>
              <a:rPr lang="en-US" dirty="0"/>
              <a:t>I. </a:t>
            </a:r>
            <a:r>
              <a:rPr lang="en-US" dirty="0">
                <a:latin typeface="Times New Roman" panose="02020603050405020304" pitchFamily="18" charset="0"/>
                <a:cs typeface="Times New Roman" panose="02020603050405020304" pitchFamily="18" charset="0"/>
              </a:rPr>
              <a:t>Bigtable</a:t>
            </a:r>
            <a:r>
              <a:rPr lang="en-US" dirty="0"/>
              <a:t> Introduction </a:t>
            </a:r>
          </a:p>
          <a:p>
            <a:r>
              <a:rPr lang="en-US" dirty="0"/>
              <a:t>II. Bigtable Data Model </a:t>
            </a:r>
          </a:p>
          <a:p>
            <a:r>
              <a:rPr lang="en-US" dirty="0"/>
              <a:t>III. Bigtable Implementation </a:t>
            </a:r>
          </a:p>
          <a:p>
            <a:r>
              <a:rPr lang="en-US" dirty="0"/>
              <a:t>IV. </a:t>
            </a:r>
            <a:r>
              <a:rPr lang="en-US"/>
              <a:t>Course work</a:t>
            </a:r>
            <a:endParaRPr lang="en-US" dirty="0"/>
          </a:p>
          <a:p>
            <a:endParaRPr lang="en-US" dirty="0"/>
          </a:p>
        </p:txBody>
      </p:sp>
      <p:sp>
        <p:nvSpPr>
          <p:cNvPr id="4" name="Slide Number Placeholder 3">
            <a:extLst>
              <a:ext uri="{FF2B5EF4-FFF2-40B4-BE49-F238E27FC236}">
                <a16:creationId xmlns:a16="http://schemas.microsoft.com/office/drawing/2014/main" id="{91E4D401-EED1-6941-BE22-146916BC6468}"/>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2</a:t>
            </a:fld>
            <a:endParaRPr lang="en-US">
              <a:solidFill>
                <a:prstClr val="black">
                  <a:tint val="75000"/>
                </a:prstClr>
              </a:solidFill>
            </a:endParaRPr>
          </a:p>
        </p:txBody>
      </p:sp>
    </p:spTree>
    <p:extLst>
      <p:ext uri="{BB962C8B-B14F-4D97-AF65-F5344CB8AC3E}">
        <p14:creationId xmlns:p14="http://schemas.microsoft.com/office/powerpoint/2010/main" val="38368675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3ECA8-B367-0948-9E65-95D77F3DCE5F}"/>
              </a:ext>
            </a:extLst>
          </p:cNvPr>
          <p:cNvSpPr>
            <a:spLocks noGrp="1"/>
          </p:cNvSpPr>
          <p:nvPr>
            <p:ph type="title"/>
          </p:nvPr>
        </p:nvSpPr>
        <p:spPr/>
        <p:txBody>
          <a:bodyPr/>
          <a:lstStyle/>
          <a:p>
            <a:r>
              <a:rPr lang="en-US" dirty="0">
                <a:solidFill>
                  <a:srgbClr val="C00000"/>
                </a:solidFill>
              </a:rPr>
              <a:t>Bigtable Implementation</a:t>
            </a:r>
          </a:p>
        </p:txBody>
      </p:sp>
      <p:pic>
        <p:nvPicPr>
          <p:cNvPr id="5" name="Content Placeholder 4">
            <a:extLst>
              <a:ext uri="{FF2B5EF4-FFF2-40B4-BE49-F238E27FC236}">
                <a16:creationId xmlns:a16="http://schemas.microsoft.com/office/drawing/2014/main" id="{979B2E45-02BB-6F41-8290-3AB6D6025E18}"/>
              </a:ext>
            </a:extLst>
          </p:cNvPr>
          <p:cNvPicPr>
            <a:picLocks noGrp="1" noChangeAspect="1"/>
          </p:cNvPicPr>
          <p:nvPr>
            <p:ph idx="1"/>
          </p:nvPr>
        </p:nvPicPr>
        <p:blipFill>
          <a:blip r:embed="rId3"/>
          <a:stretch>
            <a:fillRect/>
          </a:stretch>
        </p:blipFill>
        <p:spPr>
          <a:xfrm>
            <a:off x="1897830" y="1138238"/>
            <a:ext cx="8396340" cy="4987925"/>
          </a:xfrm>
          <a:prstGeom prst="rect">
            <a:avLst/>
          </a:prstGeom>
        </p:spPr>
      </p:pic>
      <p:sp>
        <p:nvSpPr>
          <p:cNvPr id="4" name="Slide Number Placeholder 3">
            <a:extLst>
              <a:ext uri="{FF2B5EF4-FFF2-40B4-BE49-F238E27FC236}">
                <a16:creationId xmlns:a16="http://schemas.microsoft.com/office/drawing/2014/main" id="{F2791DEE-3399-B042-B59D-42ECEBE53C52}"/>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20</a:t>
            </a:fld>
            <a:endParaRPr lang="en-US">
              <a:solidFill>
                <a:prstClr val="black">
                  <a:tint val="75000"/>
                </a:prstClr>
              </a:solidFill>
            </a:endParaRPr>
          </a:p>
        </p:txBody>
      </p:sp>
    </p:spTree>
    <p:extLst>
      <p:ext uri="{BB962C8B-B14F-4D97-AF65-F5344CB8AC3E}">
        <p14:creationId xmlns:p14="http://schemas.microsoft.com/office/powerpoint/2010/main" val="30429895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3ECA8-B367-0948-9E65-95D77F3DCE5F}"/>
              </a:ext>
            </a:extLst>
          </p:cNvPr>
          <p:cNvSpPr>
            <a:spLocks noGrp="1"/>
          </p:cNvSpPr>
          <p:nvPr>
            <p:ph type="title"/>
          </p:nvPr>
        </p:nvSpPr>
        <p:spPr/>
        <p:txBody>
          <a:bodyPr/>
          <a:lstStyle/>
          <a:p>
            <a:r>
              <a:rPr lang="en-US" dirty="0">
                <a:solidFill>
                  <a:srgbClr val="C00000"/>
                </a:solidFill>
              </a:rPr>
              <a:t>Bigtable Implementation</a:t>
            </a:r>
          </a:p>
        </p:txBody>
      </p:sp>
      <p:sp>
        <p:nvSpPr>
          <p:cNvPr id="4" name="Slide Number Placeholder 3">
            <a:extLst>
              <a:ext uri="{FF2B5EF4-FFF2-40B4-BE49-F238E27FC236}">
                <a16:creationId xmlns:a16="http://schemas.microsoft.com/office/drawing/2014/main" id="{F2791DEE-3399-B042-B59D-42ECEBE53C52}"/>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21</a:t>
            </a:fld>
            <a:endParaRPr lang="en-US">
              <a:solidFill>
                <a:prstClr val="black">
                  <a:tint val="75000"/>
                </a:prstClr>
              </a:solidFill>
            </a:endParaRPr>
          </a:p>
        </p:txBody>
      </p:sp>
      <p:sp>
        <p:nvSpPr>
          <p:cNvPr id="6" name="Content Placeholder 5">
            <a:extLst>
              <a:ext uri="{FF2B5EF4-FFF2-40B4-BE49-F238E27FC236}">
                <a16:creationId xmlns:a16="http://schemas.microsoft.com/office/drawing/2014/main" id="{48D2430C-6083-4042-B3FA-BEC795A785E9}"/>
              </a:ext>
            </a:extLst>
          </p:cNvPr>
          <p:cNvSpPr>
            <a:spLocks noGrp="1"/>
          </p:cNvSpPr>
          <p:nvPr>
            <p:ph idx="1"/>
          </p:nvPr>
        </p:nvSpPr>
        <p:spPr/>
        <p:txBody>
          <a:bodyPr/>
          <a:lstStyle/>
          <a:p>
            <a:r>
              <a:rPr lang="en-US" dirty="0"/>
              <a:t>Client Library</a:t>
            </a:r>
          </a:p>
          <a:p>
            <a:r>
              <a:rPr lang="en-US" dirty="0"/>
              <a:t>Master</a:t>
            </a:r>
          </a:p>
          <a:p>
            <a:pPr lvl="1"/>
            <a:r>
              <a:rPr lang="en-US" dirty="0"/>
              <a:t>one and only one!</a:t>
            </a:r>
          </a:p>
          <a:p>
            <a:r>
              <a:rPr lang="en-US" dirty="0"/>
              <a:t>Tablet Servers</a:t>
            </a:r>
          </a:p>
          <a:p>
            <a:pPr lvl="1"/>
            <a:r>
              <a:rPr lang="en-US" dirty="0"/>
              <a:t>Many </a:t>
            </a:r>
          </a:p>
          <a:p>
            <a:endParaRPr lang="en-US" dirty="0"/>
          </a:p>
        </p:txBody>
      </p:sp>
      <p:pic>
        <p:nvPicPr>
          <p:cNvPr id="5" name="Content Placeholder 6">
            <a:extLst>
              <a:ext uri="{FF2B5EF4-FFF2-40B4-BE49-F238E27FC236}">
                <a16:creationId xmlns:a16="http://schemas.microsoft.com/office/drawing/2014/main" id="{0808FE35-46A1-7647-86F2-BEE23736BA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1442922"/>
            <a:ext cx="7228715" cy="3129078"/>
          </a:xfrm>
          <a:prstGeom prst="rect">
            <a:avLst/>
          </a:prstGeom>
        </p:spPr>
      </p:pic>
    </p:spTree>
    <p:extLst>
      <p:ext uri="{BB962C8B-B14F-4D97-AF65-F5344CB8AC3E}">
        <p14:creationId xmlns:p14="http://schemas.microsoft.com/office/powerpoint/2010/main" val="4115320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5B8E-5E58-FB49-AAF0-4D4CAFD5C59D}"/>
              </a:ext>
            </a:extLst>
          </p:cNvPr>
          <p:cNvSpPr>
            <a:spLocks noGrp="1"/>
          </p:cNvSpPr>
          <p:nvPr>
            <p:ph type="title"/>
          </p:nvPr>
        </p:nvSpPr>
        <p:spPr/>
        <p:txBody>
          <a:bodyPr/>
          <a:lstStyle/>
          <a:p>
            <a:r>
              <a:rPr lang="en-US" dirty="0">
                <a:solidFill>
                  <a:srgbClr val="C00000"/>
                </a:solidFill>
              </a:rPr>
              <a:t>Bigtable Implementation: Master</a:t>
            </a:r>
          </a:p>
        </p:txBody>
      </p:sp>
      <p:sp>
        <p:nvSpPr>
          <p:cNvPr id="3" name="Content Placeholder 2">
            <a:extLst>
              <a:ext uri="{FF2B5EF4-FFF2-40B4-BE49-F238E27FC236}">
                <a16:creationId xmlns:a16="http://schemas.microsoft.com/office/drawing/2014/main" id="{2C272729-5BD4-9249-A3D1-E29BB9A6B4D5}"/>
              </a:ext>
            </a:extLst>
          </p:cNvPr>
          <p:cNvSpPr>
            <a:spLocks noGrp="1"/>
          </p:cNvSpPr>
          <p:nvPr>
            <p:ph idx="1"/>
          </p:nvPr>
        </p:nvSpPr>
        <p:spPr/>
        <p:txBody>
          <a:bodyPr>
            <a:normAutofit/>
          </a:bodyPr>
          <a:lstStyle/>
          <a:p>
            <a:r>
              <a:rPr lang="en-US" dirty="0"/>
              <a:t>Responsible for assigning tablets to table servers</a:t>
            </a:r>
          </a:p>
          <a:p>
            <a:pPr lvl="1"/>
            <a:r>
              <a:rPr lang="en-US" dirty="0"/>
              <a:t>Addition/removal of tablet server</a:t>
            </a:r>
          </a:p>
          <a:p>
            <a:pPr lvl="1"/>
            <a:r>
              <a:rPr lang="en-US" dirty="0"/>
              <a:t>Tablet-server load balancing</a:t>
            </a:r>
          </a:p>
          <a:p>
            <a:pPr lvl="1"/>
            <a:r>
              <a:rPr lang="en-US" dirty="0"/>
              <a:t>Garbage collecting files in GFS</a:t>
            </a:r>
          </a:p>
          <a:p>
            <a:r>
              <a:rPr lang="en-US" dirty="0"/>
              <a:t>Handles schema changes</a:t>
            </a:r>
          </a:p>
          <a:p>
            <a:r>
              <a:rPr lang="en-US" dirty="0"/>
              <a:t>Single master system (as GFS did)</a:t>
            </a:r>
          </a:p>
          <a:p>
            <a:r>
              <a:rPr lang="en-US" dirty="0"/>
              <a:t>Use Chubby to monitor health of tablet servers, restart failed servers</a:t>
            </a:r>
          </a:p>
        </p:txBody>
      </p:sp>
      <p:sp>
        <p:nvSpPr>
          <p:cNvPr id="4" name="Slide Number Placeholder 3">
            <a:extLst>
              <a:ext uri="{FF2B5EF4-FFF2-40B4-BE49-F238E27FC236}">
                <a16:creationId xmlns:a16="http://schemas.microsoft.com/office/drawing/2014/main" id="{328D3FA1-7382-424B-8818-3B88E7B66E88}"/>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22</a:t>
            </a:fld>
            <a:endParaRPr lang="en-US">
              <a:solidFill>
                <a:prstClr val="black">
                  <a:tint val="75000"/>
                </a:prstClr>
              </a:solidFill>
            </a:endParaRPr>
          </a:p>
        </p:txBody>
      </p:sp>
    </p:spTree>
    <p:extLst>
      <p:ext uri="{BB962C8B-B14F-4D97-AF65-F5344CB8AC3E}">
        <p14:creationId xmlns:p14="http://schemas.microsoft.com/office/powerpoint/2010/main" val="2212850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5B8E-5E58-FB49-AAF0-4D4CAFD5C59D}"/>
              </a:ext>
            </a:extLst>
          </p:cNvPr>
          <p:cNvSpPr>
            <a:spLocks noGrp="1"/>
          </p:cNvSpPr>
          <p:nvPr>
            <p:ph type="title"/>
          </p:nvPr>
        </p:nvSpPr>
        <p:spPr>
          <a:xfrm>
            <a:off x="620683" y="376294"/>
            <a:ext cx="10972801" cy="711081"/>
          </a:xfrm>
        </p:spPr>
        <p:txBody>
          <a:bodyPr/>
          <a:lstStyle/>
          <a:p>
            <a:r>
              <a:rPr lang="en-US" dirty="0">
                <a:solidFill>
                  <a:srgbClr val="C00000"/>
                </a:solidFill>
              </a:rPr>
              <a:t>Bigtable Implementation - Tablet Server</a:t>
            </a:r>
          </a:p>
        </p:txBody>
      </p:sp>
      <p:sp>
        <p:nvSpPr>
          <p:cNvPr id="3" name="Content Placeholder 2">
            <a:extLst>
              <a:ext uri="{FF2B5EF4-FFF2-40B4-BE49-F238E27FC236}">
                <a16:creationId xmlns:a16="http://schemas.microsoft.com/office/drawing/2014/main" id="{2C272729-5BD4-9249-A3D1-E29BB9A6B4D5}"/>
              </a:ext>
            </a:extLst>
          </p:cNvPr>
          <p:cNvSpPr>
            <a:spLocks noGrp="1"/>
          </p:cNvSpPr>
          <p:nvPr>
            <p:ph idx="1"/>
          </p:nvPr>
        </p:nvSpPr>
        <p:spPr/>
        <p:txBody>
          <a:bodyPr>
            <a:normAutofit/>
          </a:bodyPr>
          <a:lstStyle/>
          <a:p>
            <a:r>
              <a:rPr lang="en-US" dirty="0"/>
              <a:t>Manages a set of tablets</a:t>
            </a:r>
          </a:p>
          <a:p>
            <a:r>
              <a:rPr lang="en-US" dirty="0"/>
              <a:t>Handles read and write requests to the tablets</a:t>
            </a:r>
          </a:p>
          <a:p>
            <a:r>
              <a:rPr lang="en-US" dirty="0"/>
              <a:t>Splits tablets that have grown too large</a:t>
            </a:r>
          </a:p>
          <a:p>
            <a:r>
              <a:rPr lang="en-US" dirty="0"/>
              <a:t>Each tablet lives at only one server</a:t>
            </a:r>
            <a:br>
              <a:rPr lang="en-US" dirty="0"/>
            </a:br>
            <a:endParaRPr lang="en-US" dirty="0"/>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328D3FA1-7382-424B-8818-3B88E7B66E88}"/>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23</a:t>
            </a:fld>
            <a:endParaRPr lang="en-US">
              <a:solidFill>
                <a:prstClr val="black">
                  <a:tint val="75000"/>
                </a:prstClr>
              </a:solidFill>
            </a:endParaRPr>
          </a:p>
        </p:txBody>
      </p:sp>
    </p:spTree>
    <p:extLst>
      <p:ext uri="{BB962C8B-B14F-4D97-AF65-F5344CB8AC3E}">
        <p14:creationId xmlns:p14="http://schemas.microsoft.com/office/powerpoint/2010/main" val="10367005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5B8E-5E58-FB49-AAF0-4D4CAFD5C59D}"/>
              </a:ext>
            </a:extLst>
          </p:cNvPr>
          <p:cNvSpPr>
            <a:spLocks noGrp="1"/>
          </p:cNvSpPr>
          <p:nvPr>
            <p:ph type="title"/>
          </p:nvPr>
        </p:nvSpPr>
        <p:spPr>
          <a:xfrm>
            <a:off x="609600" y="224469"/>
            <a:ext cx="10972801" cy="711081"/>
          </a:xfrm>
        </p:spPr>
        <p:txBody>
          <a:bodyPr/>
          <a:lstStyle/>
          <a:p>
            <a:r>
              <a:rPr lang="en-US" dirty="0">
                <a:solidFill>
                  <a:srgbClr val="C00000"/>
                </a:solidFill>
              </a:rPr>
              <a:t>Bigtable Implementation -</a:t>
            </a:r>
            <a:r>
              <a:rPr lang="en-US" dirty="0"/>
              <a:t> </a:t>
            </a:r>
            <a:r>
              <a:rPr lang="en-US" dirty="0">
                <a:solidFill>
                  <a:srgbClr val="C00000"/>
                </a:solidFill>
              </a:rPr>
              <a:t>Tablet</a:t>
            </a:r>
          </a:p>
        </p:txBody>
      </p:sp>
      <p:sp>
        <p:nvSpPr>
          <p:cNvPr id="3" name="Content Placeholder 2">
            <a:extLst>
              <a:ext uri="{FF2B5EF4-FFF2-40B4-BE49-F238E27FC236}">
                <a16:creationId xmlns:a16="http://schemas.microsoft.com/office/drawing/2014/main" id="{2C272729-5BD4-9249-A3D1-E29BB9A6B4D5}"/>
              </a:ext>
            </a:extLst>
          </p:cNvPr>
          <p:cNvSpPr>
            <a:spLocks noGrp="1"/>
          </p:cNvSpPr>
          <p:nvPr>
            <p:ph idx="1"/>
          </p:nvPr>
        </p:nvSpPr>
        <p:spPr/>
        <p:txBody>
          <a:bodyPr>
            <a:normAutofit/>
          </a:bodyPr>
          <a:lstStyle/>
          <a:p>
            <a:r>
              <a:rPr lang="en-US" dirty="0"/>
              <a:t>The unit of distribution and load balancing </a:t>
            </a:r>
          </a:p>
          <a:p>
            <a:r>
              <a:rPr lang="en-US" dirty="0"/>
              <a:t>Contains some range of rows of the table </a:t>
            </a:r>
          </a:p>
          <a:p>
            <a:r>
              <a:rPr lang="en-US" dirty="0"/>
              <a:t>Built out of multiple </a:t>
            </a:r>
            <a:r>
              <a:rPr lang="en-US" dirty="0" err="1"/>
              <a:t>SSTables</a:t>
            </a:r>
            <a:r>
              <a:rPr lang="en-US" dirty="0"/>
              <a:t> </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328D3FA1-7382-424B-8818-3B88E7B66E88}"/>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24</a:t>
            </a:fld>
            <a:endParaRPr lang="en-US">
              <a:solidFill>
                <a:prstClr val="black">
                  <a:tint val="75000"/>
                </a:prstClr>
              </a:solidFill>
            </a:endParaRPr>
          </a:p>
        </p:txBody>
      </p:sp>
      <p:pic>
        <p:nvPicPr>
          <p:cNvPr id="5" name="Picture 2">
            <a:extLst>
              <a:ext uri="{FF2B5EF4-FFF2-40B4-BE49-F238E27FC236}">
                <a16:creationId xmlns:a16="http://schemas.microsoft.com/office/drawing/2014/main" id="{7C8EC0B5-1C85-E549-997C-FD072CFC26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8214" y="3165242"/>
            <a:ext cx="5171386" cy="3127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4987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9396A-43AA-244C-B9E8-36CD2F23CF0B}"/>
              </a:ext>
            </a:extLst>
          </p:cNvPr>
          <p:cNvSpPr>
            <a:spLocks noGrp="1"/>
          </p:cNvSpPr>
          <p:nvPr>
            <p:ph type="title"/>
          </p:nvPr>
        </p:nvSpPr>
        <p:spPr/>
        <p:txBody>
          <a:bodyPr/>
          <a:lstStyle/>
          <a:p>
            <a:r>
              <a:rPr lang="en-US" dirty="0">
                <a:solidFill>
                  <a:srgbClr val="C00000"/>
                </a:solidFill>
              </a:rPr>
              <a:t>Bigtable Implementation: How Does a Client Find a Tablet?</a:t>
            </a:r>
          </a:p>
        </p:txBody>
      </p:sp>
      <p:sp>
        <p:nvSpPr>
          <p:cNvPr id="4" name="Slide Number Placeholder 3">
            <a:extLst>
              <a:ext uri="{FF2B5EF4-FFF2-40B4-BE49-F238E27FC236}">
                <a16:creationId xmlns:a16="http://schemas.microsoft.com/office/drawing/2014/main" id="{FFF417E5-8446-DF45-A434-37D99771BAFA}"/>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25</a:t>
            </a:fld>
            <a:endParaRPr lang="en-US">
              <a:solidFill>
                <a:prstClr val="black">
                  <a:tint val="75000"/>
                </a:prstClr>
              </a:solidFill>
            </a:endParaRPr>
          </a:p>
        </p:txBody>
      </p:sp>
      <p:pic>
        <p:nvPicPr>
          <p:cNvPr id="5" name="Picture 2">
            <a:extLst>
              <a:ext uri="{FF2B5EF4-FFF2-40B4-BE49-F238E27FC236}">
                <a16:creationId xmlns:a16="http://schemas.microsoft.com/office/drawing/2014/main" id="{3024903A-023D-BA49-8E8E-5079A144328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95400" y="1235741"/>
            <a:ext cx="9270076" cy="3580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a:extLst>
              <a:ext uri="{FF2B5EF4-FFF2-40B4-BE49-F238E27FC236}">
                <a16:creationId xmlns:a16="http://schemas.microsoft.com/office/drawing/2014/main" id="{607C9984-88A6-7E45-8193-8FAC0EED58D8}"/>
              </a:ext>
            </a:extLst>
          </p:cNvPr>
          <p:cNvSpPr txBox="1"/>
          <p:nvPr/>
        </p:nvSpPr>
        <p:spPr>
          <a:xfrm>
            <a:off x="1295400" y="5410200"/>
            <a:ext cx="8915400" cy="830997"/>
          </a:xfrm>
          <a:prstGeom prst="rect">
            <a:avLst/>
          </a:prstGeom>
          <a:noFill/>
        </p:spPr>
        <p:txBody>
          <a:bodyPr wrap="square" rtlCol="0">
            <a:spAutoFit/>
          </a:bodyPr>
          <a:lstStyle/>
          <a:p>
            <a:pPr marL="342900" indent="-342900">
              <a:lnSpc>
                <a:spcPct val="90000"/>
              </a:lnSpc>
              <a:spcBef>
                <a:spcPct val="20000"/>
              </a:spcBef>
              <a:buClr>
                <a:schemeClr val="accent1"/>
              </a:buClr>
              <a:buSzPct val="80000"/>
              <a:buFont typeface="Wingdings" charset="0"/>
              <a:buChar char="n"/>
              <a:defRPr/>
            </a:pPr>
            <a:r>
              <a:rPr lang="en-US" altLang="zh-CN" dirty="0">
                <a:cs typeface="ＭＳ Ｐゴシック" charset="0"/>
              </a:rPr>
              <a:t>METADATA</a:t>
            </a:r>
            <a:r>
              <a:rPr lang="en-US" dirty="0">
                <a:cs typeface="ＭＳ Ｐゴシック" charset="0"/>
              </a:rPr>
              <a:t>: Key: table id + end row,   Data: location</a:t>
            </a:r>
          </a:p>
          <a:p>
            <a:pPr marL="342900" indent="-342900">
              <a:lnSpc>
                <a:spcPct val="90000"/>
              </a:lnSpc>
              <a:spcBef>
                <a:spcPct val="20000"/>
              </a:spcBef>
              <a:buClr>
                <a:schemeClr val="accent1"/>
              </a:buClr>
              <a:buSzPct val="80000"/>
              <a:buFont typeface="Wingdings" charset="0"/>
              <a:buChar char="n"/>
              <a:defRPr/>
            </a:pPr>
            <a:r>
              <a:rPr lang="en-US" altLang="zh-CN" dirty="0">
                <a:cs typeface="ＭＳ Ｐゴシック" charset="0"/>
              </a:rPr>
              <a:t>Aggressive </a:t>
            </a:r>
            <a:r>
              <a:rPr lang="en-US" dirty="0">
                <a:cs typeface="ＭＳ Ｐゴシック" charset="0"/>
              </a:rPr>
              <a:t>Caching and Prefetching at Client side</a:t>
            </a:r>
            <a:endParaRPr lang="en-US" dirty="0"/>
          </a:p>
        </p:txBody>
      </p:sp>
    </p:spTree>
    <p:extLst>
      <p:ext uri="{BB962C8B-B14F-4D97-AF65-F5344CB8AC3E}">
        <p14:creationId xmlns:p14="http://schemas.microsoft.com/office/powerpoint/2010/main" val="1306241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C00000"/>
                </a:solidFill>
              </a:rPr>
              <a:t>Bigtable Implementation: </a:t>
            </a:r>
            <a:r>
              <a:rPr lang="en-US" dirty="0"/>
              <a:t>Tablet Assignment</a:t>
            </a:r>
          </a:p>
        </p:txBody>
      </p:sp>
      <p:sp>
        <p:nvSpPr>
          <p:cNvPr id="3" name="Content Placeholder 2"/>
          <p:cNvSpPr>
            <a:spLocks noGrp="1"/>
          </p:cNvSpPr>
          <p:nvPr>
            <p:ph idx="1"/>
          </p:nvPr>
        </p:nvSpPr>
        <p:spPr/>
        <p:txBody>
          <a:bodyPr/>
          <a:lstStyle/>
          <a:p>
            <a:r>
              <a:rPr lang="en-US" dirty="0"/>
              <a:t>Each tablet is assigned to at most one tablet server at a time</a:t>
            </a:r>
          </a:p>
          <a:p>
            <a:r>
              <a:rPr lang="en-US" dirty="0"/>
              <a:t>When a tablet is unassigned, and a tablet server is available, the master assigns the tablet by sending a tablet load request</a:t>
            </a:r>
          </a:p>
          <a:p>
            <a:r>
              <a:rPr lang="en-US" dirty="0" err="1"/>
              <a:t>Bigtable</a:t>
            </a:r>
            <a:r>
              <a:rPr lang="en-US" dirty="0"/>
              <a:t> uses Chubby to keep track of tablet servers</a:t>
            </a:r>
          </a:p>
        </p:txBody>
      </p:sp>
      <p:sp>
        <p:nvSpPr>
          <p:cNvPr id="6" name="Slide Number Placeholder 5"/>
          <p:cNvSpPr>
            <a:spLocks noGrp="1"/>
          </p:cNvSpPr>
          <p:nvPr>
            <p:ph type="sldNum" sz="quarter" idx="12"/>
          </p:nvPr>
        </p:nvSpPr>
        <p:spPr/>
        <p:txBody>
          <a:bodyPr/>
          <a:lstStyle/>
          <a:p>
            <a:fld id="{7399A158-4860-4492-B88C-CCB016D4ADA1}" type="slidenum">
              <a:rPr lang="en-US" smtClean="0"/>
              <a:t>26</a:t>
            </a:fld>
            <a:endParaRPr lang="en-US"/>
          </a:p>
        </p:txBody>
      </p:sp>
    </p:spTree>
    <p:extLst>
      <p:ext uri="{BB962C8B-B14F-4D97-AF65-F5344CB8AC3E}">
        <p14:creationId xmlns:p14="http://schemas.microsoft.com/office/powerpoint/2010/main" val="4380065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C00000"/>
                </a:solidFill>
              </a:rPr>
              <a:t>Bigtable Implementation: </a:t>
            </a:r>
            <a:r>
              <a:rPr lang="en-US" dirty="0"/>
              <a:t>Tablet Assignment</a:t>
            </a:r>
          </a:p>
        </p:txBody>
      </p:sp>
      <p:sp>
        <p:nvSpPr>
          <p:cNvPr id="3" name="Content Placeholder 2"/>
          <p:cNvSpPr>
            <a:spLocks noGrp="1"/>
          </p:cNvSpPr>
          <p:nvPr>
            <p:ph idx="1"/>
          </p:nvPr>
        </p:nvSpPr>
        <p:spPr/>
        <p:txBody>
          <a:bodyPr>
            <a:normAutofit fontScale="85000" lnSpcReduction="20000"/>
          </a:bodyPr>
          <a:lstStyle/>
          <a:p>
            <a:r>
              <a:rPr lang="en-US" dirty="0"/>
              <a:t>Detecting a tablet server which is no longer serving its tablets</a:t>
            </a:r>
          </a:p>
          <a:p>
            <a:pPr lvl="1"/>
            <a:r>
              <a:rPr lang="en-US" dirty="0"/>
              <a:t>The master periodically asks each tablet server for the status of its lock</a:t>
            </a:r>
          </a:p>
          <a:p>
            <a:pPr lvl="1"/>
            <a:r>
              <a:rPr lang="en-US" dirty="0"/>
              <a:t>If a tablet server reports it has lost its lock, or if the master cannot reach a tablet server,</a:t>
            </a:r>
          </a:p>
          <a:p>
            <a:pPr lvl="1"/>
            <a:r>
              <a:rPr lang="en-US" dirty="0"/>
              <a:t>&gt;The master attempts to acquire an exclusive lock on the server’s file</a:t>
            </a:r>
          </a:p>
          <a:p>
            <a:pPr lvl="1"/>
            <a:r>
              <a:rPr lang="en-US" dirty="0"/>
              <a:t>If the lock acquire is successful -&gt; Chubby is alive, so the tablet server must have a problem</a:t>
            </a:r>
          </a:p>
          <a:p>
            <a:pPr lvl="1"/>
            <a:r>
              <a:rPr lang="en-US" dirty="0"/>
              <a:t>The master deletes the server’s file in Chubby to ensure the tablet server can never serve again</a:t>
            </a:r>
          </a:p>
          <a:p>
            <a:pPr lvl="1"/>
            <a:r>
              <a:rPr lang="en-US" dirty="0"/>
              <a:t>Then, the master move all the tablets that were previously assigned to that server into the set of unassigned tablets</a:t>
            </a:r>
          </a:p>
          <a:p>
            <a:pPr lvl="1"/>
            <a:endParaRPr lang="en-US" dirty="0"/>
          </a:p>
          <a:p>
            <a:pPr lvl="1"/>
            <a:endParaRPr lang="en-US" dirty="0"/>
          </a:p>
        </p:txBody>
      </p:sp>
      <p:sp>
        <p:nvSpPr>
          <p:cNvPr id="6" name="Slide Number Placeholder 5"/>
          <p:cNvSpPr>
            <a:spLocks noGrp="1"/>
          </p:cNvSpPr>
          <p:nvPr>
            <p:ph type="sldNum" sz="quarter" idx="12"/>
          </p:nvPr>
        </p:nvSpPr>
        <p:spPr/>
        <p:txBody>
          <a:bodyPr/>
          <a:lstStyle/>
          <a:p>
            <a:fld id="{7399A158-4860-4492-B88C-CCB016D4ADA1}" type="slidenum">
              <a:rPr lang="en-US" smtClean="0"/>
              <a:t>27</a:t>
            </a:fld>
            <a:endParaRPr lang="en-US"/>
          </a:p>
        </p:txBody>
      </p:sp>
    </p:spTree>
    <p:extLst>
      <p:ext uri="{BB962C8B-B14F-4D97-AF65-F5344CB8AC3E}">
        <p14:creationId xmlns:p14="http://schemas.microsoft.com/office/powerpoint/2010/main" val="24845448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Bigtable Implementation: </a:t>
            </a:r>
            <a:r>
              <a:rPr lang="en-US" dirty="0"/>
              <a:t>Tablet Assignment</a:t>
            </a:r>
          </a:p>
        </p:txBody>
      </p:sp>
      <p:sp>
        <p:nvSpPr>
          <p:cNvPr id="3" name="Content Placeholder 2"/>
          <p:cNvSpPr>
            <a:spLocks noGrp="1"/>
          </p:cNvSpPr>
          <p:nvPr>
            <p:ph idx="1"/>
          </p:nvPr>
        </p:nvSpPr>
        <p:spPr/>
        <p:txBody>
          <a:bodyPr/>
          <a:lstStyle/>
          <a:p>
            <a:r>
              <a:rPr lang="en-US" dirty="0"/>
              <a:t>When a master is started, the master…</a:t>
            </a:r>
          </a:p>
          <a:p>
            <a:pPr lvl="1"/>
            <a:r>
              <a:rPr lang="en-US" dirty="0"/>
              <a:t>Grabs a unique </a:t>
            </a:r>
            <a:r>
              <a:rPr lang="en-US" i="1" dirty="0"/>
              <a:t>master</a:t>
            </a:r>
            <a:r>
              <a:rPr lang="en-US" dirty="0"/>
              <a:t> lock in Chubby</a:t>
            </a:r>
          </a:p>
          <a:p>
            <a:pPr lvl="1"/>
            <a:r>
              <a:rPr lang="en-US" dirty="0"/>
              <a:t>Scans the servers directory in Chubby to find the live servers</a:t>
            </a:r>
          </a:p>
          <a:p>
            <a:pPr lvl="1"/>
            <a:r>
              <a:rPr lang="en-US" dirty="0"/>
              <a:t>Communicates with every live tablet server to discover the current tablet assignment</a:t>
            </a:r>
          </a:p>
          <a:p>
            <a:pPr lvl="1"/>
            <a:r>
              <a:rPr lang="en-US" dirty="0"/>
              <a:t>Scans the METADATA table and adds unassigned tablets to the set of unassigned tablets</a:t>
            </a:r>
          </a:p>
        </p:txBody>
      </p:sp>
      <p:sp>
        <p:nvSpPr>
          <p:cNvPr id="6" name="Slide Number Placeholder 5"/>
          <p:cNvSpPr>
            <a:spLocks noGrp="1"/>
          </p:cNvSpPr>
          <p:nvPr>
            <p:ph type="sldNum" sz="quarter" idx="12"/>
          </p:nvPr>
        </p:nvSpPr>
        <p:spPr/>
        <p:txBody>
          <a:bodyPr/>
          <a:lstStyle/>
          <a:p>
            <a:fld id="{7399A158-4860-4492-B88C-CCB016D4ADA1}" type="slidenum">
              <a:rPr lang="en-US" smtClean="0"/>
              <a:t>28</a:t>
            </a:fld>
            <a:endParaRPr lang="en-US"/>
          </a:p>
        </p:txBody>
      </p:sp>
    </p:spTree>
    <p:extLst>
      <p:ext uri="{BB962C8B-B14F-4D97-AF65-F5344CB8AC3E}">
        <p14:creationId xmlns:p14="http://schemas.microsoft.com/office/powerpoint/2010/main" val="24794198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C42B4-444A-894E-ACB8-B53937D480A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EB6A2CC-FFFA-904C-91B8-918985A79C30}"/>
              </a:ext>
            </a:extLst>
          </p:cNvPr>
          <p:cNvSpPr>
            <a:spLocks noGrp="1"/>
          </p:cNvSpPr>
          <p:nvPr>
            <p:ph idx="1"/>
          </p:nvPr>
        </p:nvSpPr>
        <p:spPr/>
        <p:txBody>
          <a:bodyPr>
            <a:normAutofit lnSpcReduction="10000"/>
          </a:bodyPr>
          <a:lstStyle/>
          <a:p>
            <a:pPr>
              <a:lnSpc>
                <a:spcPct val="150000"/>
              </a:lnSpc>
              <a:buFont typeface="Wingdings" panose="05000000000000000000" pitchFamily="2" charset="2"/>
              <a:buChar char="q"/>
            </a:pPr>
            <a:r>
              <a:rPr lang="vi-VN" sz="3600" dirty="0"/>
              <a:t>Nếu master phải restart thì nó thực hiện qua 4 bước: (1) get master lock, (2) scan Chubby directory, (3) hỏi từng tablet server để biết những tablet nào được gán vào đó, (4) scan METADATA table</a:t>
            </a:r>
          </a:p>
          <a:p>
            <a:pPr>
              <a:lnSpc>
                <a:spcPct val="150000"/>
              </a:lnSpc>
              <a:buFont typeface="Wingdings" panose="05000000000000000000" pitchFamily="2" charset="2"/>
              <a:buChar char="q"/>
            </a:pPr>
            <a:r>
              <a:rPr lang="vi-VN" sz="3600" dirty="0"/>
              <a:t> METADATA tablet chỉ bị thay đổi khi: tạo hoặc xóa table, merge hoặc split tablets</a:t>
            </a:r>
          </a:p>
          <a:p>
            <a:endParaRPr lang="en-US" dirty="0"/>
          </a:p>
        </p:txBody>
      </p:sp>
      <p:sp>
        <p:nvSpPr>
          <p:cNvPr id="4" name="Slide Number Placeholder 3">
            <a:extLst>
              <a:ext uri="{FF2B5EF4-FFF2-40B4-BE49-F238E27FC236}">
                <a16:creationId xmlns:a16="http://schemas.microsoft.com/office/drawing/2014/main" id="{74B2EBC3-6A63-1F41-BB3D-2BDF2AEAB3C1}"/>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29</a:t>
            </a:fld>
            <a:endParaRPr lang="en-US">
              <a:solidFill>
                <a:prstClr val="black">
                  <a:tint val="75000"/>
                </a:prstClr>
              </a:solidFill>
            </a:endParaRPr>
          </a:p>
        </p:txBody>
      </p:sp>
    </p:spTree>
    <p:extLst>
      <p:ext uri="{BB962C8B-B14F-4D97-AF65-F5344CB8AC3E}">
        <p14:creationId xmlns:p14="http://schemas.microsoft.com/office/powerpoint/2010/main" val="2630740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7671E-CE25-4549-895C-E758B45C84E7}"/>
              </a:ext>
            </a:extLst>
          </p:cNvPr>
          <p:cNvSpPr>
            <a:spLocks noGrp="1"/>
          </p:cNvSpPr>
          <p:nvPr>
            <p:ph type="title"/>
          </p:nvPr>
        </p:nvSpPr>
        <p:spPr/>
        <p:txBody>
          <a:bodyPr/>
          <a:lstStyle/>
          <a:p>
            <a:r>
              <a:rPr lang="en-US" dirty="0">
                <a:solidFill>
                  <a:srgbClr val="FF0000"/>
                </a:solidFill>
              </a:rPr>
              <a:t>Bigtable introduction</a:t>
            </a:r>
          </a:p>
        </p:txBody>
      </p:sp>
      <p:pic>
        <p:nvPicPr>
          <p:cNvPr id="5" name="Content Placeholder 4">
            <a:extLst>
              <a:ext uri="{FF2B5EF4-FFF2-40B4-BE49-F238E27FC236}">
                <a16:creationId xmlns:a16="http://schemas.microsoft.com/office/drawing/2014/main" id="{C4C0FA04-2B4A-4A4D-8CC3-24789773A059}"/>
              </a:ext>
            </a:extLst>
          </p:cNvPr>
          <p:cNvPicPr>
            <a:picLocks noGrp="1" noChangeAspect="1"/>
          </p:cNvPicPr>
          <p:nvPr>
            <p:ph idx="1"/>
          </p:nvPr>
        </p:nvPicPr>
        <p:blipFill>
          <a:blip r:embed="rId2"/>
          <a:stretch>
            <a:fillRect/>
          </a:stretch>
        </p:blipFill>
        <p:spPr>
          <a:xfrm>
            <a:off x="967730" y="1706334"/>
            <a:ext cx="10462270" cy="4237266"/>
          </a:xfrm>
          <a:prstGeom prst="rect">
            <a:avLst/>
          </a:prstGeom>
        </p:spPr>
      </p:pic>
      <p:sp>
        <p:nvSpPr>
          <p:cNvPr id="4" name="Slide Number Placeholder 3">
            <a:extLst>
              <a:ext uri="{FF2B5EF4-FFF2-40B4-BE49-F238E27FC236}">
                <a16:creationId xmlns:a16="http://schemas.microsoft.com/office/drawing/2014/main" id="{6B1665FA-8F93-AF45-B2FB-0D2468939223}"/>
              </a:ext>
            </a:extLst>
          </p:cNvPr>
          <p:cNvSpPr>
            <a:spLocks noGrp="1"/>
          </p:cNvSpPr>
          <p:nvPr>
            <p:ph type="sldNum" sz="quarter" idx="12"/>
          </p:nvPr>
        </p:nvSpPr>
        <p:spPr/>
        <p:txBody>
          <a:bodyPr/>
          <a:lstStyle/>
          <a:p>
            <a:fld id="{B6827FD3-CBE3-48CC-A370-7CAFCB45EBF7}" type="slidenum">
              <a:rPr lang="en-US" smtClean="0"/>
              <a:t>3</a:t>
            </a:fld>
            <a:endParaRPr lang="en-US"/>
          </a:p>
        </p:txBody>
      </p:sp>
    </p:spTree>
    <p:extLst>
      <p:ext uri="{BB962C8B-B14F-4D97-AF65-F5344CB8AC3E}">
        <p14:creationId xmlns:p14="http://schemas.microsoft.com/office/powerpoint/2010/main" val="30567070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0AC86-E907-A24E-A64E-596460F8E0BE}"/>
              </a:ext>
            </a:extLst>
          </p:cNvPr>
          <p:cNvSpPr>
            <a:spLocks noGrp="1"/>
          </p:cNvSpPr>
          <p:nvPr>
            <p:ph type="title"/>
          </p:nvPr>
        </p:nvSpPr>
        <p:spPr/>
        <p:txBody>
          <a:bodyPr/>
          <a:lstStyle/>
          <a:p>
            <a:r>
              <a:rPr lang="en-US" dirty="0">
                <a:solidFill>
                  <a:srgbClr val="C00000"/>
                </a:solidFill>
              </a:rPr>
              <a:t>Bigtable Implementation: Tablet Serving</a:t>
            </a:r>
          </a:p>
        </p:txBody>
      </p:sp>
      <p:sp>
        <p:nvSpPr>
          <p:cNvPr id="4" name="Slide Number Placeholder 3">
            <a:extLst>
              <a:ext uri="{FF2B5EF4-FFF2-40B4-BE49-F238E27FC236}">
                <a16:creationId xmlns:a16="http://schemas.microsoft.com/office/drawing/2014/main" id="{41471E69-9AEF-6A41-BE63-28479FFB23CF}"/>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30</a:t>
            </a:fld>
            <a:endParaRPr lang="en-US">
              <a:solidFill>
                <a:prstClr val="black">
                  <a:tint val="75000"/>
                </a:prstClr>
              </a:solidFill>
            </a:endParaRPr>
          </a:p>
        </p:txBody>
      </p:sp>
      <p:pic>
        <p:nvPicPr>
          <p:cNvPr id="5" name="Picture 2">
            <a:extLst>
              <a:ext uri="{FF2B5EF4-FFF2-40B4-BE49-F238E27FC236}">
                <a16:creationId xmlns:a16="http://schemas.microsoft.com/office/drawing/2014/main" id="{4AC5959B-6C3A-E24F-9DA4-F7D3431230D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92950" y="1130935"/>
            <a:ext cx="7865450" cy="4965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06696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C00000"/>
                </a:solidFill>
              </a:rPr>
              <a:t>Bigtable </a:t>
            </a:r>
            <a:r>
              <a:rPr lang="en-US" dirty="0" err="1">
                <a:solidFill>
                  <a:srgbClr val="C00000"/>
                </a:solidFill>
              </a:rPr>
              <a:t>Implementation:Tablet</a:t>
            </a:r>
            <a:r>
              <a:rPr lang="en-US" dirty="0">
                <a:solidFill>
                  <a:srgbClr val="C00000"/>
                </a:solidFill>
              </a:rPr>
              <a:t> Serving</a:t>
            </a:r>
          </a:p>
        </p:txBody>
      </p:sp>
      <p:sp>
        <p:nvSpPr>
          <p:cNvPr id="3" name="Content Placeholder 2"/>
          <p:cNvSpPr>
            <a:spLocks noGrp="1"/>
          </p:cNvSpPr>
          <p:nvPr>
            <p:ph idx="1"/>
          </p:nvPr>
        </p:nvSpPr>
        <p:spPr/>
        <p:txBody>
          <a:bodyPr/>
          <a:lstStyle/>
          <a:p>
            <a:r>
              <a:rPr lang="en-US" dirty="0" err="1">
                <a:solidFill>
                  <a:schemeClr val="accent1"/>
                </a:solidFill>
              </a:rPr>
              <a:t>Memtable</a:t>
            </a:r>
            <a:endParaRPr lang="en-US" dirty="0">
              <a:solidFill>
                <a:schemeClr val="accent1"/>
              </a:solidFill>
            </a:endParaRPr>
          </a:p>
          <a:p>
            <a:pPr lvl="1"/>
            <a:r>
              <a:rPr lang="en-US" dirty="0"/>
              <a:t>A sorted buffer</a:t>
            </a:r>
          </a:p>
          <a:p>
            <a:pPr lvl="1"/>
            <a:r>
              <a:rPr lang="en-US" dirty="0"/>
              <a:t>Maintains the updates on a row-by-row basis</a:t>
            </a:r>
          </a:p>
          <a:p>
            <a:pPr lvl="1"/>
            <a:r>
              <a:rPr lang="en-US" dirty="0"/>
              <a:t>Each row is copy-on-write to maintain row-level consistency</a:t>
            </a:r>
          </a:p>
          <a:p>
            <a:pPr lvl="1"/>
            <a:r>
              <a:rPr lang="en-US" dirty="0"/>
              <a:t>Older updates are stored in a sequence of </a:t>
            </a:r>
            <a:r>
              <a:rPr lang="en-US" dirty="0" err="1"/>
              <a:t>SSTable</a:t>
            </a:r>
            <a:endParaRPr lang="en-US" dirty="0"/>
          </a:p>
        </p:txBody>
      </p:sp>
      <p:sp>
        <p:nvSpPr>
          <p:cNvPr id="6" name="Slide Number Placeholder 5"/>
          <p:cNvSpPr>
            <a:spLocks noGrp="1"/>
          </p:cNvSpPr>
          <p:nvPr>
            <p:ph type="sldNum" sz="quarter" idx="12"/>
          </p:nvPr>
        </p:nvSpPr>
        <p:spPr/>
        <p:txBody>
          <a:bodyPr/>
          <a:lstStyle/>
          <a:p>
            <a:fld id="{7399A158-4860-4492-B88C-CCB016D4ADA1}" type="slidenum">
              <a:rPr lang="en-US" smtClean="0"/>
              <a:t>31</a:t>
            </a:fld>
            <a:endParaRPr lang="en-US"/>
          </a:p>
        </p:txBody>
      </p:sp>
    </p:spTree>
    <p:extLst>
      <p:ext uri="{BB962C8B-B14F-4D97-AF65-F5344CB8AC3E}">
        <p14:creationId xmlns:p14="http://schemas.microsoft.com/office/powerpoint/2010/main" val="3896370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Tablet Serving - Write</a:t>
            </a:r>
          </a:p>
        </p:txBody>
      </p:sp>
      <p:sp>
        <p:nvSpPr>
          <p:cNvPr id="3" name="Content Placeholder 2"/>
          <p:cNvSpPr>
            <a:spLocks noGrp="1"/>
          </p:cNvSpPr>
          <p:nvPr>
            <p:ph idx="1"/>
          </p:nvPr>
        </p:nvSpPr>
        <p:spPr/>
        <p:txBody>
          <a:bodyPr/>
          <a:lstStyle/>
          <a:p>
            <a:r>
              <a:rPr lang="en-US" dirty="0">
                <a:solidFill>
                  <a:srgbClr val="0070C0"/>
                </a:solidFill>
              </a:rPr>
              <a:t>Write operation</a:t>
            </a:r>
          </a:p>
          <a:p>
            <a:pPr lvl="1"/>
            <a:r>
              <a:rPr lang="en-US" dirty="0"/>
              <a:t>The server checks if the operation is valid</a:t>
            </a:r>
          </a:p>
          <a:p>
            <a:pPr lvl="1"/>
            <a:r>
              <a:rPr lang="en-US" dirty="0"/>
              <a:t>A valid mutation is written to the commit log</a:t>
            </a:r>
          </a:p>
          <a:p>
            <a:pPr lvl="1"/>
            <a:r>
              <a:rPr lang="en-US" dirty="0"/>
              <a:t>After the write has been committed, its contents are inserted into the </a:t>
            </a:r>
            <a:r>
              <a:rPr lang="en-US" dirty="0" err="1"/>
              <a:t>memtable</a:t>
            </a:r>
            <a:endParaRPr lang="en-US" dirty="0"/>
          </a:p>
          <a:p>
            <a:pPr lvl="1"/>
            <a:endParaRPr lang="en-US" dirty="0"/>
          </a:p>
        </p:txBody>
      </p:sp>
      <p:sp>
        <p:nvSpPr>
          <p:cNvPr id="6" name="Slide Number Placeholder 5"/>
          <p:cNvSpPr>
            <a:spLocks noGrp="1"/>
          </p:cNvSpPr>
          <p:nvPr>
            <p:ph type="sldNum" sz="quarter" idx="12"/>
          </p:nvPr>
        </p:nvSpPr>
        <p:spPr/>
        <p:txBody>
          <a:bodyPr/>
          <a:lstStyle/>
          <a:p>
            <a:fld id="{7399A158-4860-4492-B88C-CCB016D4ADA1}" type="slidenum">
              <a:rPr lang="en-US" smtClean="0"/>
              <a:t>32</a:t>
            </a:fld>
            <a:endParaRPr lang="en-US"/>
          </a:p>
        </p:txBody>
      </p:sp>
    </p:spTree>
    <p:extLst>
      <p:ext uri="{BB962C8B-B14F-4D97-AF65-F5344CB8AC3E}">
        <p14:creationId xmlns:p14="http://schemas.microsoft.com/office/powerpoint/2010/main" val="41350247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Bigtable </a:t>
            </a:r>
            <a:r>
              <a:rPr lang="en-US" dirty="0" err="1">
                <a:solidFill>
                  <a:srgbClr val="C00000"/>
                </a:solidFill>
              </a:rPr>
              <a:t>Implementation:</a:t>
            </a:r>
            <a:r>
              <a:rPr lang="en-US" dirty="0" err="1"/>
              <a:t>Tablet</a:t>
            </a:r>
            <a:r>
              <a:rPr lang="en-US" dirty="0"/>
              <a:t> Serving - Read</a:t>
            </a:r>
          </a:p>
        </p:txBody>
      </p:sp>
      <p:sp>
        <p:nvSpPr>
          <p:cNvPr id="3" name="Content Placeholder 2"/>
          <p:cNvSpPr>
            <a:spLocks noGrp="1"/>
          </p:cNvSpPr>
          <p:nvPr>
            <p:ph idx="1"/>
          </p:nvPr>
        </p:nvSpPr>
        <p:spPr/>
        <p:txBody>
          <a:bodyPr/>
          <a:lstStyle/>
          <a:p>
            <a:r>
              <a:rPr lang="en-US" dirty="0"/>
              <a:t>Read operation</a:t>
            </a:r>
          </a:p>
          <a:p>
            <a:pPr lvl="1"/>
            <a:r>
              <a:rPr lang="en-US" dirty="0"/>
              <a:t>Check if the operation is valid</a:t>
            </a:r>
          </a:p>
          <a:p>
            <a:pPr lvl="1"/>
            <a:r>
              <a:rPr lang="en-US" dirty="0"/>
              <a:t>A valid operation is executed on a merged view of the sequence of </a:t>
            </a:r>
            <a:r>
              <a:rPr lang="en-US" dirty="0" err="1"/>
              <a:t>SSTables</a:t>
            </a:r>
            <a:r>
              <a:rPr lang="en-US" dirty="0"/>
              <a:t> and the </a:t>
            </a:r>
            <a:r>
              <a:rPr lang="en-US" dirty="0" err="1"/>
              <a:t>memtable</a:t>
            </a:r>
            <a:endParaRPr lang="en-US" dirty="0"/>
          </a:p>
          <a:p>
            <a:pPr lvl="1"/>
            <a:r>
              <a:rPr lang="en-US" dirty="0"/>
              <a:t>The merged view can be formed efficiently since </a:t>
            </a:r>
            <a:r>
              <a:rPr lang="en-US" dirty="0" err="1"/>
              <a:t>SSTables</a:t>
            </a:r>
            <a:r>
              <a:rPr lang="en-US" dirty="0"/>
              <a:t> and the </a:t>
            </a:r>
            <a:r>
              <a:rPr lang="en-US" dirty="0" err="1"/>
              <a:t>memtable</a:t>
            </a:r>
            <a:r>
              <a:rPr lang="en-US" dirty="0"/>
              <a:t> are lexicographically sorted data structure</a:t>
            </a:r>
          </a:p>
        </p:txBody>
      </p:sp>
      <p:sp>
        <p:nvSpPr>
          <p:cNvPr id="6" name="Slide Number Placeholder 5"/>
          <p:cNvSpPr>
            <a:spLocks noGrp="1"/>
          </p:cNvSpPr>
          <p:nvPr>
            <p:ph type="sldNum" sz="quarter" idx="12"/>
          </p:nvPr>
        </p:nvSpPr>
        <p:spPr/>
        <p:txBody>
          <a:bodyPr/>
          <a:lstStyle/>
          <a:p>
            <a:fld id="{7399A158-4860-4492-B88C-CCB016D4ADA1}" type="slidenum">
              <a:rPr lang="en-US" smtClean="0"/>
              <a:t>33</a:t>
            </a:fld>
            <a:endParaRPr lang="en-US"/>
          </a:p>
        </p:txBody>
      </p:sp>
    </p:spTree>
    <p:extLst>
      <p:ext uri="{BB962C8B-B14F-4D97-AF65-F5344CB8AC3E}">
        <p14:creationId xmlns:p14="http://schemas.microsoft.com/office/powerpoint/2010/main" val="18626020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Bigtable </a:t>
            </a:r>
            <a:r>
              <a:rPr lang="en-US" dirty="0" err="1">
                <a:solidFill>
                  <a:srgbClr val="C00000"/>
                </a:solidFill>
              </a:rPr>
              <a:t>Implementation:</a:t>
            </a:r>
            <a:r>
              <a:rPr lang="en-US" dirty="0" err="1"/>
              <a:t>Tablet</a:t>
            </a:r>
            <a:r>
              <a:rPr lang="en-US" dirty="0"/>
              <a:t> Serving - Recover</a:t>
            </a:r>
          </a:p>
        </p:txBody>
      </p:sp>
      <p:sp>
        <p:nvSpPr>
          <p:cNvPr id="3" name="Content Placeholder 2"/>
          <p:cNvSpPr>
            <a:spLocks noGrp="1"/>
          </p:cNvSpPr>
          <p:nvPr>
            <p:ph idx="1"/>
          </p:nvPr>
        </p:nvSpPr>
        <p:spPr/>
        <p:txBody>
          <a:bodyPr/>
          <a:lstStyle/>
          <a:p>
            <a:r>
              <a:rPr lang="en-US" dirty="0"/>
              <a:t>Recover a table</a:t>
            </a:r>
          </a:p>
          <a:p>
            <a:pPr lvl="1"/>
            <a:r>
              <a:rPr lang="en-US" dirty="0"/>
              <a:t>A tablet server reads its metadata from METADATA table</a:t>
            </a:r>
          </a:p>
          <a:p>
            <a:pPr lvl="1"/>
            <a:r>
              <a:rPr lang="en-US" dirty="0"/>
              <a:t>The metadata contains the list of </a:t>
            </a:r>
            <a:r>
              <a:rPr lang="en-US" dirty="0" err="1"/>
              <a:t>SSTables</a:t>
            </a:r>
            <a:r>
              <a:rPr lang="en-US" dirty="0"/>
              <a:t> that comprise a tablet and a set of redo points</a:t>
            </a:r>
          </a:p>
          <a:p>
            <a:pPr lvl="1"/>
            <a:r>
              <a:rPr lang="en-US" dirty="0"/>
              <a:t>The server reads the indices of the </a:t>
            </a:r>
            <a:r>
              <a:rPr lang="en-US" dirty="0" err="1"/>
              <a:t>SSTables</a:t>
            </a:r>
            <a:r>
              <a:rPr lang="en-US" dirty="0"/>
              <a:t> into memory and reconstructs the </a:t>
            </a:r>
            <a:r>
              <a:rPr lang="en-US" dirty="0" err="1"/>
              <a:t>memtable</a:t>
            </a:r>
            <a:r>
              <a:rPr lang="en-US" dirty="0"/>
              <a:t> by applying all of the updates that have committed since the redo points </a:t>
            </a:r>
          </a:p>
        </p:txBody>
      </p:sp>
      <p:sp>
        <p:nvSpPr>
          <p:cNvPr id="6" name="Slide Number Placeholder 5"/>
          <p:cNvSpPr>
            <a:spLocks noGrp="1"/>
          </p:cNvSpPr>
          <p:nvPr>
            <p:ph type="sldNum" sz="quarter" idx="12"/>
          </p:nvPr>
        </p:nvSpPr>
        <p:spPr/>
        <p:txBody>
          <a:bodyPr/>
          <a:lstStyle/>
          <a:p>
            <a:fld id="{7399A158-4860-4492-B88C-CCB016D4ADA1}" type="slidenum">
              <a:rPr lang="en-US" smtClean="0"/>
              <a:t>34</a:t>
            </a:fld>
            <a:endParaRPr lang="en-US"/>
          </a:p>
        </p:txBody>
      </p:sp>
    </p:spTree>
    <p:extLst>
      <p:ext uri="{BB962C8B-B14F-4D97-AF65-F5344CB8AC3E}">
        <p14:creationId xmlns:p14="http://schemas.microsoft.com/office/powerpoint/2010/main" val="27841141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Compaction</a:t>
            </a:r>
          </a:p>
        </p:txBody>
      </p:sp>
      <p:sp>
        <p:nvSpPr>
          <p:cNvPr id="3" name="Content Placeholder 2"/>
          <p:cNvSpPr>
            <a:spLocks noGrp="1"/>
          </p:cNvSpPr>
          <p:nvPr>
            <p:ph idx="1"/>
          </p:nvPr>
        </p:nvSpPr>
        <p:spPr/>
        <p:txBody>
          <a:bodyPr/>
          <a:lstStyle/>
          <a:p>
            <a:r>
              <a:rPr lang="en-US" dirty="0"/>
              <a:t>Minor compaction</a:t>
            </a:r>
          </a:p>
          <a:p>
            <a:pPr lvl="1"/>
            <a:r>
              <a:rPr lang="en-US" dirty="0"/>
              <a:t>When the </a:t>
            </a:r>
            <a:r>
              <a:rPr lang="en-US" dirty="0" err="1"/>
              <a:t>memtable</a:t>
            </a:r>
            <a:r>
              <a:rPr lang="en-US" dirty="0"/>
              <a:t> size reaches a threshold, the </a:t>
            </a:r>
            <a:r>
              <a:rPr lang="en-US" dirty="0" err="1"/>
              <a:t>memtable</a:t>
            </a:r>
            <a:r>
              <a:rPr lang="en-US" dirty="0"/>
              <a:t> is frozen,  a new </a:t>
            </a:r>
            <a:r>
              <a:rPr lang="en-US" dirty="0" err="1"/>
              <a:t>memtable</a:t>
            </a:r>
            <a:r>
              <a:rPr lang="en-US" dirty="0"/>
              <a:t> is created, and the frozen </a:t>
            </a:r>
            <a:r>
              <a:rPr lang="en-US" dirty="0" err="1"/>
              <a:t>memtable</a:t>
            </a:r>
            <a:r>
              <a:rPr lang="en-US" dirty="0"/>
              <a:t> is converted to an </a:t>
            </a:r>
            <a:r>
              <a:rPr lang="en-US" dirty="0" err="1"/>
              <a:t>SSTable</a:t>
            </a:r>
            <a:endParaRPr lang="en-US" dirty="0"/>
          </a:p>
          <a:p>
            <a:r>
              <a:rPr lang="en-US" dirty="0"/>
              <a:t>Major compaction</a:t>
            </a:r>
          </a:p>
          <a:p>
            <a:pPr lvl="1"/>
            <a:r>
              <a:rPr lang="en-US" dirty="0"/>
              <a:t>Rewrite multiple </a:t>
            </a:r>
            <a:r>
              <a:rPr lang="en-US" dirty="0" err="1"/>
              <a:t>SSTables</a:t>
            </a:r>
            <a:r>
              <a:rPr lang="en-US" dirty="0"/>
              <a:t> into one </a:t>
            </a:r>
            <a:r>
              <a:rPr lang="en-US" dirty="0" err="1"/>
              <a:t>SSTable</a:t>
            </a:r>
            <a:endParaRPr lang="en-US" dirty="0"/>
          </a:p>
        </p:txBody>
      </p:sp>
      <p:sp>
        <p:nvSpPr>
          <p:cNvPr id="6" name="Slide Number Placeholder 5"/>
          <p:cNvSpPr>
            <a:spLocks noGrp="1"/>
          </p:cNvSpPr>
          <p:nvPr>
            <p:ph type="sldNum" sz="quarter" idx="12"/>
          </p:nvPr>
        </p:nvSpPr>
        <p:spPr/>
        <p:txBody>
          <a:bodyPr/>
          <a:lstStyle/>
          <a:p>
            <a:fld id="{7399A158-4860-4492-B88C-CCB016D4ADA1}" type="slidenum">
              <a:rPr lang="en-US" smtClean="0"/>
              <a:t>35</a:t>
            </a:fld>
            <a:endParaRPr lang="en-US"/>
          </a:p>
        </p:txBody>
      </p:sp>
    </p:spTree>
    <p:extLst>
      <p:ext uri="{BB962C8B-B14F-4D97-AF65-F5344CB8AC3E}">
        <p14:creationId xmlns:p14="http://schemas.microsoft.com/office/powerpoint/2010/main" val="32332344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Compaction</a:t>
            </a:r>
          </a:p>
        </p:txBody>
      </p:sp>
      <p:sp>
        <p:nvSpPr>
          <p:cNvPr id="4" name="Rounded Rectangle 3"/>
          <p:cNvSpPr/>
          <p:nvPr/>
        </p:nvSpPr>
        <p:spPr>
          <a:xfrm>
            <a:off x="3619500" y="2035629"/>
            <a:ext cx="18288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memtable</a:t>
            </a:r>
            <a:endParaRPr lang="en-US" b="1" dirty="0"/>
          </a:p>
        </p:txBody>
      </p:sp>
      <p:sp>
        <p:nvSpPr>
          <p:cNvPr id="5" name="Rounded Rectangle 4"/>
          <p:cNvSpPr/>
          <p:nvPr/>
        </p:nvSpPr>
        <p:spPr>
          <a:xfrm>
            <a:off x="6629400" y="4343400"/>
            <a:ext cx="18288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SSTable</a:t>
            </a:r>
            <a:endParaRPr lang="en-US" dirty="0"/>
          </a:p>
        </p:txBody>
      </p:sp>
      <p:cxnSp>
        <p:nvCxnSpPr>
          <p:cNvPr id="7" name="Straight Connector 6"/>
          <p:cNvCxnSpPr/>
          <p:nvPr/>
        </p:nvCxnSpPr>
        <p:spPr>
          <a:xfrm>
            <a:off x="2133600" y="3848100"/>
            <a:ext cx="79248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286000" y="3347749"/>
            <a:ext cx="1143000" cy="830997"/>
          </a:xfrm>
          <a:prstGeom prst="rect">
            <a:avLst/>
          </a:prstGeom>
          <a:noFill/>
        </p:spPr>
        <p:txBody>
          <a:bodyPr wrap="square" rtlCol="0">
            <a:spAutoFit/>
          </a:bodyPr>
          <a:lstStyle/>
          <a:p>
            <a:r>
              <a:rPr lang="en-US" b="1" dirty="0"/>
              <a:t>Memory</a:t>
            </a:r>
          </a:p>
        </p:txBody>
      </p:sp>
      <p:sp>
        <p:nvSpPr>
          <p:cNvPr id="9" name="TextBox 8"/>
          <p:cNvSpPr txBox="1"/>
          <p:nvPr/>
        </p:nvSpPr>
        <p:spPr>
          <a:xfrm>
            <a:off x="2286000" y="3974069"/>
            <a:ext cx="1143000" cy="461665"/>
          </a:xfrm>
          <a:prstGeom prst="rect">
            <a:avLst/>
          </a:prstGeom>
          <a:noFill/>
        </p:spPr>
        <p:txBody>
          <a:bodyPr wrap="square" rtlCol="0">
            <a:spAutoFit/>
          </a:bodyPr>
          <a:lstStyle/>
          <a:p>
            <a:r>
              <a:rPr lang="en-US" b="1" dirty="0"/>
              <a:t>GFS</a:t>
            </a:r>
          </a:p>
        </p:txBody>
      </p:sp>
      <p:sp>
        <p:nvSpPr>
          <p:cNvPr id="10" name="Rounded Rectangle 9"/>
          <p:cNvSpPr/>
          <p:nvPr/>
        </p:nvSpPr>
        <p:spPr>
          <a:xfrm>
            <a:off x="2667000" y="5105400"/>
            <a:ext cx="12954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Write Op</a:t>
            </a:r>
          </a:p>
        </p:txBody>
      </p:sp>
      <p:sp>
        <p:nvSpPr>
          <p:cNvPr id="11" name="Rectangle 10"/>
          <p:cNvSpPr/>
          <p:nvPr/>
        </p:nvSpPr>
        <p:spPr>
          <a:xfrm>
            <a:off x="2667000" y="4343400"/>
            <a:ext cx="2438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Commit Log</a:t>
            </a:r>
          </a:p>
        </p:txBody>
      </p:sp>
      <p:cxnSp>
        <p:nvCxnSpPr>
          <p:cNvPr id="13" name="Elbow Connector 12"/>
          <p:cNvCxnSpPr>
            <a:stCxn id="10" idx="3"/>
          </p:cNvCxnSpPr>
          <p:nvPr/>
        </p:nvCxnSpPr>
        <p:spPr>
          <a:xfrm flipV="1">
            <a:off x="3962400" y="4610100"/>
            <a:ext cx="762000" cy="762000"/>
          </a:xfrm>
          <a:prstGeom prst="bentConnector2">
            <a:avLst/>
          </a:prstGeom>
          <a:ln w="444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4724400" y="2797629"/>
            <a:ext cx="0" cy="1812472"/>
          </a:xfrm>
          <a:prstGeom prst="straightConnector1">
            <a:avLst/>
          </a:prstGeom>
          <a:ln w="44450">
            <a:solidFill>
              <a:srgbClr val="C00000"/>
            </a:solidFill>
            <a:headEnd type="oval"/>
            <a:tailEnd type="arrow"/>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6781800" y="4495800"/>
            <a:ext cx="18288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SSTable</a:t>
            </a:r>
            <a:endParaRPr lang="en-US" dirty="0"/>
          </a:p>
        </p:txBody>
      </p:sp>
      <p:sp>
        <p:nvSpPr>
          <p:cNvPr id="17" name="Rounded Rectangle 16"/>
          <p:cNvSpPr/>
          <p:nvPr/>
        </p:nvSpPr>
        <p:spPr>
          <a:xfrm>
            <a:off x="6934200" y="4648200"/>
            <a:ext cx="18288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SSTable</a:t>
            </a:r>
            <a:endParaRPr lang="en-US" dirty="0"/>
          </a:p>
        </p:txBody>
      </p:sp>
      <p:sp>
        <p:nvSpPr>
          <p:cNvPr id="18" name="Rounded Rectangle 17"/>
          <p:cNvSpPr/>
          <p:nvPr/>
        </p:nvSpPr>
        <p:spPr>
          <a:xfrm>
            <a:off x="7086600" y="4800600"/>
            <a:ext cx="18288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SSTable</a:t>
            </a:r>
            <a:endParaRPr lang="en-US" b="1" dirty="0"/>
          </a:p>
        </p:txBody>
      </p:sp>
      <p:sp>
        <p:nvSpPr>
          <p:cNvPr id="19" name="Slide Number Placeholder 18"/>
          <p:cNvSpPr>
            <a:spLocks noGrp="1"/>
          </p:cNvSpPr>
          <p:nvPr>
            <p:ph type="sldNum" sz="quarter" idx="12"/>
          </p:nvPr>
        </p:nvSpPr>
        <p:spPr/>
        <p:txBody>
          <a:bodyPr/>
          <a:lstStyle/>
          <a:p>
            <a:fld id="{7399A158-4860-4492-B88C-CCB016D4ADA1}" type="slidenum">
              <a:rPr lang="en-US" smtClean="0"/>
              <a:t>36</a:t>
            </a:fld>
            <a:endParaRPr lang="en-US"/>
          </a:p>
        </p:txBody>
      </p:sp>
    </p:spTree>
    <p:extLst>
      <p:ext uri="{BB962C8B-B14F-4D97-AF65-F5344CB8AC3E}">
        <p14:creationId xmlns:p14="http://schemas.microsoft.com/office/powerpoint/2010/main" val="5460472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Compaction</a:t>
            </a:r>
          </a:p>
        </p:txBody>
      </p:sp>
      <p:sp>
        <p:nvSpPr>
          <p:cNvPr id="4" name="Rounded Rectangle 3"/>
          <p:cNvSpPr/>
          <p:nvPr/>
        </p:nvSpPr>
        <p:spPr>
          <a:xfrm>
            <a:off x="3619500" y="2035629"/>
            <a:ext cx="18288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memtable</a:t>
            </a:r>
            <a:endParaRPr lang="en-US" b="1" dirty="0"/>
          </a:p>
        </p:txBody>
      </p:sp>
      <p:sp>
        <p:nvSpPr>
          <p:cNvPr id="5" name="Rounded Rectangle 4"/>
          <p:cNvSpPr/>
          <p:nvPr/>
        </p:nvSpPr>
        <p:spPr>
          <a:xfrm>
            <a:off x="6629400" y="4343400"/>
            <a:ext cx="18288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SSTable</a:t>
            </a:r>
            <a:endParaRPr lang="en-US" dirty="0"/>
          </a:p>
        </p:txBody>
      </p:sp>
      <p:cxnSp>
        <p:nvCxnSpPr>
          <p:cNvPr id="7" name="Straight Connector 6"/>
          <p:cNvCxnSpPr/>
          <p:nvPr/>
        </p:nvCxnSpPr>
        <p:spPr>
          <a:xfrm>
            <a:off x="2133600" y="3848100"/>
            <a:ext cx="79248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286000" y="3347749"/>
            <a:ext cx="1143000" cy="830997"/>
          </a:xfrm>
          <a:prstGeom prst="rect">
            <a:avLst/>
          </a:prstGeom>
          <a:noFill/>
        </p:spPr>
        <p:txBody>
          <a:bodyPr wrap="square" rtlCol="0">
            <a:spAutoFit/>
          </a:bodyPr>
          <a:lstStyle/>
          <a:p>
            <a:r>
              <a:rPr lang="en-US" b="1" dirty="0"/>
              <a:t>Memory</a:t>
            </a:r>
          </a:p>
        </p:txBody>
      </p:sp>
      <p:sp>
        <p:nvSpPr>
          <p:cNvPr id="9" name="TextBox 8"/>
          <p:cNvSpPr txBox="1"/>
          <p:nvPr/>
        </p:nvSpPr>
        <p:spPr>
          <a:xfrm>
            <a:off x="2286000" y="3974069"/>
            <a:ext cx="1143000" cy="461665"/>
          </a:xfrm>
          <a:prstGeom prst="rect">
            <a:avLst/>
          </a:prstGeom>
          <a:noFill/>
        </p:spPr>
        <p:txBody>
          <a:bodyPr wrap="square" rtlCol="0">
            <a:spAutoFit/>
          </a:bodyPr>
          <a:lstStyle/>
          <a:p>
            <a:r>
              <a:rPr lang="en-US" b="1" dirty="0"/>
              <a:t>GFS</a:t>
            </a:r>
          </a:p>
        </p:txBody>
      </p:sp>
      <p:sp>
        <p:nvSpPr>
          <p:cNvPr id="10" name="Rounded Rectangle 9"/>
          <p:cNvSpPr/>
          <p:nvPr/>
        </p:nvSpPr>
        <p:spPr>
          <a:xfrm>
            <a:off x="2667000" y="5105400"/>
            <a:ext cx="12954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Write Op</a:t>
            </a:r>
          </a:p>
        </p:txBody>
      </p:sp>
      <p:sp>
        <p:nvSpPr>
          <p:cNvPr id="11" name="Rectangle 10"/>
          <p:cNvSpPr/>
          <p:nvPr/>
        </p:nvSpPr>
        <p:spPr>
          <a:xfrm>
            <a:off x="2667000" y="4343400"/>
            <a:ext cx="2438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Commit Log</a:t>
            </a:r>
          </a:p>
        </p:txBody>
      </p:sp>
      <p:cxnSp>
        <p:nvCxnSpPr>
          <p:cNvPr id="13" name="Elbow Connector 12"/>
          <p:cNvCxnSpPr>
            <a:stCxn id="10" idx="3"/>
          </p:cNvCxnSpPr>
          <p:nvPr/>
        </p:nvCxnSpPr>
        <p:spPr>
          <a:xfrm flipV="1">
            <a:off x="3962400" y="4610100"/>
            <a:ext cx="762000" cy="762000"/>
          </a:xfrm>
          <a:prstGeom prst="bentConnector2">
            <a:avLst/>
          </a:prstGeom>
          <a:ln w="444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4724400" y="2797629"/>
            <a:ext cx="0" cy="1812472"/>
          </a:xfrm>
          <a:prstGeom prst="straightConnector1">
            <a:avLst/>
          </a:prstGeom>
          <a:ln w="44450">
            <a:solidFill>
              <a:srgbClr val="C00000"/>
            </a:solidFill>
            <a:headEnd type="oval"/>
            <a:tailEnd type="arrow"/>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6781800" y="4495800"/>
            <a:ext cx="18288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SSTable</a:t>
            </a:r>
            <a:endParaRPr lang="en-US" dirty="0"/>
          </a:p>
        </p:txBody>
      </p:sp>
      <p:sp>
        <p:nvSpPr>
          <p:cNvPr id="17" name="Rounded Rectangle 16"/>
          <p:cNvSpPr/>
          <p:nvPr/>
        </p:nvSpPr>
        <p:spPr>
          <a:xfrm>
            <a:off x="6934200" y="4648200"/>
            <a:ext cx="18288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SSTable</a:t>
            </a:r>
            <a:endParaRPr lang="en-US" dirty="0"/>
          </a:p>
        </p:txBody>
      </p:sp>
      <p:sp>
        <p:nvSpPr>
          <p:cNvPr id="18" name="Rounded Rectangle 17"/>
          <p:cNvSpPr/>
          <p:nvPr/>
        </p:nvSpPr>
        <p:spPr>
          <a:xfrm>
            <a:off x="7086600" y="4800600"/>
            <a:ext cx="18288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SSTable</a:t>
            </a:r>
            <a:endParaRPr lang="en-US" b="1" dirty="0"/>
          </a:p>
        </p:txBody>
      </p:sp>
      <p:sp>
        <p:nvSpPr>
          <p:cNvPr id="20" name="Explosion 2 19"/>
          <p:cNvSpPr/>
          <p:nvPr/>
        </p:nvSpPr>
        <p:spPr>
          <a:xfrm>
            <a:off x="5105400" y="1926381"/>
            <a:ext cx="1028700" cy="816429"/>
          </a:xfrm>
          <a:prstGeom prst="irregularSeal2">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4191000" y="1600201"/>
            <a:ext cx="2305050" cy="830997"/>
          </a:xfrm>
          <a:prstGeom prst="rect">
            <a:avLst/>
          </a:prstGeom>
          <a:noFill/>
        </p:spPr>
        <p:txBody>
          <a:bodyPr wrap="square" rtlCol="0">
            <a:spAutoFit/>
          </a:bodyPr>
          <a:lstStyle/>
          <a:p>
            <a:r>
              <a:rPr lang="en-US" b="1" dirty="0">
                <a:solidFill>
                  <a:schemeClr val="tx2"/>
                </a:solidFill>
              </a:rPr>
              <a:t>Threshold reached</a:t>
            </a:r>
          </a:p>
        </p:txBody>
      </p:sp>
      <p:sp>
        <p:nvSpPr>
          <p:cNvPr id="28" name="Slide Number Placeholder 27"/>
          <p:cNvSpPr>
            <a:spLocks noGrp="1"/>
          </p:cNvSpPr>
          <p:nvPr>
            <p:ph type="sldNum" sz="quarter" idx="12"/>
          </p:nvPr>
        </p:nvSpPr>
        <p:spPr/>
        <p:txBody>
          <a:bodyPr/>
          <a:lstStyle/>
          <a:p>
            <a:fld id="{7399A158-4860-4492-B88C-CCB016D4ADA1}" type="slidenum">
              <a:rPr lang="en-US" smtClean="0"/>
              <a:t>37</a:t>
            </a:fld>
            <a:endParaRPr lang="en-US"/>
          </a:p>
        </p:txBody>
      </p:sp>
    </p:spTree>
    <p:extLst>
      <p:ext uri="{BB962C8B-B14F-4D97-AF65-F5344CB8AC3E}">
        <p14:creationId xmlns:p14="http://schemas.microsoft.com/office/powerpoint/2010/main" val="34003199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Compaction</a:t>
            </a:r>
          </a:p>
        </p:txBody>
      </p:sp>
      <p:sp>
        <p:nvSpPr>
          <p:cNvPr id="4" name="Rounded Rectangle 3"/>
          <p:cNvSpPr/>
          <p:nvPr/>
        </p:nvSpPr>
        <p:spPr>
          <a:xfrm>
            <a:off x="3619500" y="2035629"/>
            <a:ext cx="18288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memtable</a:t>
            </a:r>
            <a:endParaRPr lang="en-US" b="1" dirty="0"/>
          </a:p>
        </p:txBody>
      </p:sp>
      <p:sp>
        <p:nvSpPr>
          <p:cNvPr id="5" name="Rounded Rectangle 4"/>
          <p:cNvSpPr/>
          <p:nvPr/>
        </p:nvSpPr>
        <p:spPr>
          <a:xfrm>
            <a:off x="6629400" y="4343400"/>
            <a:ext cx="18288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SSTable</a:t>
            </a:r>
            <a:endParaRPr lang="en-US" dirty="0"/>
          </a:p>
        </p:txBody>
      </p:sp>
      <p:cxnSp>
        <p:nvCxnSpPr>
          <p:cNvPr id="7" name="Straight Connector 6"/>
          <p:cNvCxnSpPr/>
          <p:nvPr/>
        </p:nvCxnSpPr>
        <p:spPr>
          <a:xfrm>
            <a:off x="2133600" y="3848100"/>
            <a:ext cx="79248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286000" y="3347749"/>
            <a:ext cx="1143000" cy="830997"/>
          </a:xfrm>
          <a:prstGeom prst="rect">
            <a:avLst/>
          </a:prstGeom>
          <a:noFill/>
        </p:spPr>
        <p:txBody>
          <a:bodyPr wrap="square" rtlCol="0">
            <a:spAutoFit/>
          </a:bodyPr>
          <a:lstStyle/>
          <a:p>
            <a:r>
              <a:rPr lang="en-US" b="1" dirty="0"/>
              <a:t>Memory</a:t>
            </a:r>
          </a:p>
        </p:txBody>
      </p:sp>
      <p:sp>
        <p:nvSpPr>
          <p:cNvPr id="9" name="TextBox 8"/>
          <p:cNvSpPr txBox="1"/>
          <p:nvPr/>
        </p:nvSpPr>
        <p:spPr>
          <a:xfrm>
            <a:off x="2286000" y="3974069"/>
            <a:ext cx="1143000" cy="461665"/>
          </a:xfrm>
          <a:prstGeom prst="rect">
            <a:avLst/>
          </a:prstGeom>
          <a:noFill/>
        </p:spPr>
        <p:txBody>
          <a:bodyPr wrap="square" rtlCol="0">
            <a:spAutoFit/>
          </a:bodyPr>
          <a:lstStyle/>
          <a:p>
            <a:r>
              <a:rPr lang="en-US" b="1" dirty="0"/>
              <a:t>GFS</a:t>
            </a:r>
          </a:p>
        </p:txBody>
      </p:sp>
      <p:sp>
        <p:nvSpPr>
          <p:cNvPr id="10" name="Rounded Rectangle 9"/>
          <p:cNvSpPr/>
          <p:nvPr/>
        </p:nvSpPr>
        <p:spPr>
          <a:xfrm>
            <a:off x="2667000" y="5105400"/>
            <a:ext cx="12954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Write Op</a:t>
            </a:r>
          </a:p>
        </p:txBody>
      </p:sp>
      <p:sp>
        <p:nvSpPr>
          <p:cNvPr id="11" name="Rectangle 10"/>
          <p:cNvSpPr/>
          <p:nvPr/>
        </p:nvSpPr>
        <p:spPr>
          <a:xfrm>
            <a:off x="2667000" y="4343400"/>
            <a:ext cx="2438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Commit Log</a:t>
            </a:r>
          </a:p>
        </p:txBody>
      </p:sp>
      <p:cxnSp>
        <p:nvCxnSpPr>
          <p:cNvPr id="13" name="Elbow Connector 12"/>
          <p:cNvCxnSpPr>
            <a:stCxn id="10" idx="3"/>
          </p:cNvCxnSpPr>
          <p:nvPr/>
        </p:nvCxnSpPr>
        <p:spPr>
          <a:xfrm flipV="1">
            <a:off x="3962400" y="4610100"/>
            <a:ext cx="762000" cy="762000"/>
          </a:xfrm>
          <a:prstGeom prst="bentConnector2">
            <a:avLst/>
          </a:prstGeom>
          <a:ln w="444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4724400" y="2797629"/>
            <a:ext cx="0" cy="1812472"/>
          </a:xfrm>
          <a:prstGeom prst="straightConnector1">
            <a:avLst/>
          </a:prstGeom>
          <a:ln w="44450">
            <a:solidFill>
              <a:srgbClr val="C00000"/>
            </a:solidFill>
            <a:headEnd type="oval"/>
            <a:tailEnd type="arrow"/>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6781800" y="4495800"/>
            <a:ext cx="18288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SSTable</a:t>
            </a:r>
            <a:endParaRPr lang="en-US" dirty="0"/>
          </a:p>
        </p:txBody>
      </p:sp>
      <p:sp>
        <p:nvSpPr>
          <p:cNvPr id="17" name="Rounded Rectangle 16"/>
          <p:cNvSpPr/>
          <p:nvPr/>
        </p:nvSpPr>
        <p:spPr>
          <a:xfrm>
            <a:off x="6934200" y="4648200"/>
            <a:ext cx="18288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SSTable</a:t>
            </a:r>
            <a:endParaRPr lang="en-US" dirty="0"/>
          </a:p>
        </p:txBody>
      </p:sp>
      <p:sp>
        <p:nvSpPr>
          <p:cNvPr id="18" name="Rounded Rectangle 17"/>
          <p:cNvSpPr/>
          <p:nvPr/>
        </p:nvSpPr>
        <p:spPr>
          <a:xfrm>
            <a:off x="7086600" y="4800600"/>
            <a:ext cx="18288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SSTable</a:t>
            </a:r>
            <a:endParaRPr lang="en-US" dirty="0"/>
          </a:p>
        </p:txBody>
      </p:sp>
      <p:sp>
        <p:nvSpPr>
          <p:cNvPr id="19" name="Rounded Rectangle 18"/>
          <p:cNvSpPr/>
          <p:nvPr/>
        </p:nvSpPr>
        <p:spPr>
          <a:xfrm>
            <a:off x="7239000" y="4953000"/>
            <a:ext cx="1828800" cy="7620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SSTable</a:t>
            </a:r>
            <a:endParaRPr lang="en-US" b="1" dirty="0"/>
          </a:p>
        </p:txBody>
      </p:sp>
      <p:sp>
        <p:nvSpPr>
          <p:cNvPr id="20" name="Explosion 2 19"/>
          <p:cNvSpPr/>
          <p:nvPr/>
        </p:nvSpPr>
        <p:spPr>
          <a:xfrm>
            <a:off x="5105400" y="1926381"/>
            <a:ext cx="1028700" cy="816429"/>
          </a:xfrm>
          <a:prstGeom prst="irregularSeal2">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a:off x="5448300" y="2797630"/>
            <a:ext cx="2095500" cy="2193471"/>
          </a:xfrm>
          <a:prstGeom prst="straightConnector1">
            <a:avLst/>
          </a:prstGeom>
          <a:ln w="127000" cmpd="sng">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191000" y="1600201"/>
            <a:ext cx="2305050" cy="830997"/>
          </a:xfrm>
          <a:prstGeom prst="rect">
            <a:avLst/>
          </a:prstGeom>
          <a:noFill/>
        </p:spPr>
        <p:txBody>
          <a:bodyPr wrap="square" rtlCol="0">
            <a:spAutoFit/>
          </a:bodyPr>
          <a:lstStyle/>
          <a:p>
            <a:r>
              <a:rPr lang="en-US" b="1" dirty="0">
                <a:solidFill>
                  <a:schemeClr val="tx2"/>
                </a:solidFill>
              </a:rPr>
              <a:t>Threshold reached</a:t>
            </a:r>
          </a:p>
        </p:txBody>
      </p:sp>
      <p:sp>
        <p:nvSpPr>
          <p:cNvPr id="14" name="Slide Number Placeholder 13"/>
          <p:cNvSpPr>
            <a:spLocks noGrp="1"/>
          </p:cNvSpPr>
          <p:nvPr>
            <p:ph type="sldNum" sz="quarter" idx="12"/>
          </p:nvPr>
        </p:nvSpPr>
        <p:spPr/>
        <p:txBody>
          <a:bodyPr/>
          <a:lstStyle/>
          <a:p>
            <a:fld id="{7399A158-4860-4492-B88C-CCB016D4ADA1}" type="slidenum">
              <a:rPr lang="en-US" smtClean="0"/>
              <a:t>38</a:t>
            </a:fld>
            <a:endParaRPr lang="en-US"/>
          </a:p>
        </p:txBody>
      </p:sp>
    </p:spTree>
    <p:extLst>
      <p:ext uri="{BB962C8B-B14F-4D97-AF65-F5344CB8AC3E}">
        <p14:creationId xmlns:p14="http://schemas.microsoft.com/office/powerpoint/2010/main" val="40085812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Compaction</a:t>
            </a:r>
          </a:p>
        </p:txBody>
      </p:sp>
      <p:sp>
        <p:nvSpPr>
          <p:cNvPr id="4" name="Rounded Rectangle 3"/>
          <p:cNvSpPr/>
          <p:nvPr/>
        </p:nvSpPr>
        <p:spPr>
          <a:xfrm>
            <a:off x="3619500" y="2035629"/>
            <a:ext cx="1828800" cy="7620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memtable</a:t>
            </a:r>
            <a:endParaRPr lang="en-US" b="1" dirty="0"/>
          </a:p>
        </p:txBody>
      </p:sp>
      <p:sp>
        <p:nvSpPr>
          <p:cNvPr id="5" name="Rounded Rectangle 4"/>
          <p:cNvSpPr/>
          <p:nvPr/>
        </p:nvSpPr>
        <p:spPr>
          <a:xfrm>
            <a:off x="6629400" y="4343400"/>
            <a:ext cx="18288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SSTable</a:t>
            </a:r>
            <a:endParaRPr lang="en-US" dirty="0"/>
          </a:p>
        </p:txBody>
      </p:sp>
      <p:cxnSp>
        <p:nvCxnSpPr>
          <p:cNvPr id="7" name="Straight Connector 6"/>
          <p:cNvCxnSpPr/>
          <p:nvPr/>
        </p:nvCxnSpPr>
        <p:spPr>
          <a:xfrm>
            <a:off x="2133600" y="3848100"/>
            <a:ext cx="79248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286000" y="3347749"/>
            <a:ext cx="1143000" cy="830997"/>
          </a:xfrm>
          <a:prstGeom prst="rect">
            <a:avLst/>
          </a:prstGeom>
          <a:noFill/>
        </p:spPr>
        <p:txBody>
          <a:bodyPr wrap="square" rtlCol="0">
            <a:spAutoFit/>
          </a:bodyPr>
          <a:lstStyle/>
          <a:p>
            <a:r>
              <a:rPr lang="en-US" b="1" dirty="0"/>
              <a:t>Memory</a:t>
            </a:r>
          </a:p>
        </p:txBody>
      </p:sp>
      <p:sp>
        <p:nvSpPr>
          <p:cNvPr id="9" name="TextBox 8"/>
          <p:cNvSpPr txBox="1"/>
          <p:nvPr/>
        </p:nvSpPr>
        <p:spPr>
          <a:xfrm>
            <a:off x="2286000" y="3974069"/>
            <a:ext cx="1143000" cy="461665"/>
          </a:xfrm>
          <a:prstGeom prst="rect">
            <a:avLst/>
          </a:prstGeom>
          <a:noFill/>
        </p:spPr>
        <p:txBody>
          <a:bodyPr wrap="square" rtlCol="0">
            <a:spAutoFit/>
          </a:bodyPr>
          <a:lstStyle/>
          <a:p>
            <a:r>
              <a:rPr lang="en-US" b="1" dirty="0"/>
              <a:t>GFS</a:t>
            </a:r>
          </a:p>
        </p:txBody>
      </p:sp>
      <p:sp>
        <p:nvSpPr>
          <p:cNvPr id="10" name="Rounded Rectangle 9"/>
          <p:cNvSpPr/>
          <p:nvPr/>
        </p:nvSpPr>
        <p:spPr>
          <a:xfrm>
            <a:off x="2667000" y="5105400"/>
            <a:ext cx="12954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Write Op</a:t>
            </a:r>
          </a:p>
        </p:txBody>
      </p:sp>
      <p:sp>
        <p:nvSpPr>
          <p:cNvPr id="11" name="Rectangle 10"/>
          <p:cNvSpPr/>
          <p:nvPr/>
        </p:nvSpPr>
        <p:spPr>
          <a:xfrm>
            <a:off x="2667000" y="4343400"/>
            <a:ext cx="2438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Commit Log</a:t>
            </a:r>
          </a:p>
        </p:txBody>
      </p:sp>
      <p:cxnSp>
        <p:nvCxnSpPr>
          <p:cNvPr id="13" name="Elbow Connector 12"/>
          <p:cNvCxnSpPr>
            <a:stCxn id="10" idx="3"/>
          </p:cNvCxnSpPr>
          <p:nvPr/>
        </p:nvCxnSpPr>
        <p:spPr>
          <a:xfrm flipV="1">
            <a:off x="3962400" y="4610100"/>
            <a:ext cx="762000" cy="762000"/>
          </a:xfrm>
          <a:prstGeom prst="bentConnector2">
            <a:avLst/>
          </a:prstGeom>
          <a:ln w="444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6781800" y="4495800"/>
            <a:ext cx="18288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SSTable</a:t>
            </a:r>
            <a:endParaRPr lang="en-US" dirty="0"/>
          </a:p>
        </p:txBody>
      </p:sp>
      <p:sp>
        <p:nvSpPr>
          <p:cNvPr id="17" name="Rounded Rectangle 16"/>
          <p:cNvSpPr/>
          <p:nvPr/>
        </p:nvSpPr>
        <p:spPr>
          <a:xfrm>
            <a:off x="6934200" y="4648200"/>
            <a:ext cx="18288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SSTable</a:t>
            </a:r>
            <a:endParaRPr lang="en-US" dirty="0"/>
          </a:p>
        </p:txBody>
      </p:sp>
      <p:sp>
        <p:nvSpPr>
          <p:cNvPr id="18" name="Rounded Rectangle 17"/>
          <p:cNvSpPr/>
          <p:nvPr/>
        </p:nvSpPr>
        <p:spPr>
          <a:xfrm>
            <a:off x="7086600" y="4800600"/>
            <a:ext cx="18288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SSTable</a:t>
            </a:r>
            <a:endParaRPr lang="en-US" dirty="0"/>
          </a:p>
        </p:txBody>
      </p:sp>
      <p:sp>
        <p:nvSpPr>
          <p:cNvPr id="19" name="Rounded Rectangle 18"/>
          <p:cNvSpPr/>
          <p:nvPr/>
        </p:nvSpPr>
        <p:spPr>
          <a:xfrm>
            <a:off x="7239000" y="4953000"/>
            <a:ext cx="18288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SSTable</a:t>
            </a:r>
            <a:endParaRPr lang="en-US" b="1" dirty="0"/>
          </a:p>
        </p:txBody>
      </p:sp>
      <p:cxnSp>
        <p:nvCxnSpPr>
          <p:cNvPr id="6" name="Elbow Connector 5"/>
          <p:cNvCxnSpPr/>
          <p:nvPr/>
        </p:nvCxnSpPr>
        <p:spPr>
          <a:xfrm rot="16200000" flipV="1">
            <a:off x="3322866" y="3208565"/>
            <a:ext cx="1812471" cy="990600"/>
          </a:xfrm>
          <a:prstGeom prst="bentConnector3">
            <a:avLst/>
          </a:prstGeom>
          <a:ln w="444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336470" y="1524001"/>
            <a:ext cx="2111830" cy="830997"/>
          </a:xfrm>
          <a:prstGeom prst="rect">
            <a:avLst/>
          </a:prstGeom>
          <a:noFill/>
        </p:spPr>
        <p:txBody>
          <a:bodyPr wrap="square" rtlCol="0">
            <a:spAutoFit/>
          </a:bodyPr>
          <a:lstStyle/>
          <a:p>
            <a:r>
              <a:rPr lang="en-US" b="1" dirty="0"/>
              <a:t>A new </a:t>
            </a:r>
            <a:r>
              <a:rPr lang="en-US" b="1" dirty="0" err="1"/>
              <a:t>memtable</a:t>
            </a:r>
            <a:endParaRPr lang="en-US" b="1" dirty="0"/>
          </a:p>
        </p:txBody>
      </p:sp>
      <p:sp>
        <p:nvSpPr>
          <p:cNvPr id="14" name="Slide Number Placeholder 13"/>
          <p:cNvSpPr>
            <a:spLocks noGrp="1"/>
          </p:cNvSpPr>
          <p:nvPr>
            <p:ph type="sldNum" sz="quarter" idx="12"/>
          </p:nvPr>
        </p:nvSpPr>
        <p:spPr/>
        <p:txBody>
          <a:bodyPr/>
          <a:lstStyle/>
          <a:p>
            <a:fld id="{7399A158-4860-4492-B88C-CCB016D4ADA1}" type="slidenum">
              <a:rPr lang="en-US" smtClean="0"/>
              <a:t>39</a:t>
            </a:fld>
            <a:endParaRPr lang="en-US"/>
          </a:p>
        </p:txBody>
      </p:sp>
    </p:spTree>
    <p:extLst>
      <p:ext uri="{BB962C8B-B14F-4D97-AF65-F5344CB8AC3E}">
        <p14:creationId xmlns:p14="http://schemas.microsoft.com/office/powerpoint/2010/main" val="963818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2F2FB5-E100-B045-874A-72066C90DEBB}"/>
              </a:ext>
            </a:extLst>
          </p:cNvPr>
          <p:cNvSpPr>
            <a:spLocks noGrp="1"/>
          </p:cNvSpPr>
          <p:nvPr>
            <p:ph idx="1"/>
          </p:nvPr>
        </p:nvSpPr>
        <p:spPr>
          <a:xfrm>
            <a:off x="609600" y="1295400"/>
            <a:ext cx="10972801" cy="4987739"/>
          </a:xfrm>
        </p:spPr>
        <p:txBody>
          <a:bodyPr>
            <a:normAutofit/>
          </a:bodyPr>
          <a:lstStyle/>
          <a:p>
            <a:pPr marL="0" indent="0">
              <a:buNone/>
            </a:pPr>
            <a:r>
              <a:rPr lang="en-US" sz="2800" dirty="0">
                <a:solidFill>
                  <a:srgbClr val="1181AE"/>
                </a:solidFill>
              </a:rPr>
              <a:t>Motivation and Design Goal</a:t>
            </a:r>
            <a:endParaRPr lang="en-US" sz="2800" dirty="0">
              <a:solidFill>
                <a:srgbClr val="1181AE"/>
              </a:solidFill>
              <a:latin typeface="Times New Roman" panose="02020603050405020304" pitchFamily="18" charset="0"/>
              <a:cs typeface="Times New Roman" panose="02020603050405020304" pitchFamily="18" charset="0"/>
            </a:endParaRPr>
          </a:p>
          <a:p>
            <a:pPr>
              <a:buFont typeface="Wingdings" pitchFamily="2" charset="2"/>
              <a:buChar char="v"/>
            </a:pPr>
            <a:r>
              <a:rPr lang="en-US" sz="2800" dirty="0" err="1">
                <a:latin typeface="Times New Roman" panose="02020603050405020304" pitchFamily="18" charset="0"/>
                <a:cs typeface="Times New Roman" panose="02020603050405020304" pitchFamily="18" charset="0"/>
              </a:rPr>
              <a:t>BigTable</a:t>
            </a:r>
            <a:r>
              <a:rPr lang="en-US" sz="2800" dirty="0">
                <a:latin typeface="Times New Roman" panose="02020603050405020304" pitchFamily="18" charset="0"/>
                <a:cs typeface="Times New Roman" panose="02020603050405020304" pitchFamily="18" charset="0"/>
              </a:rPr>
              <a:t> is a distributed storage system for managing structured data. </a:t>
            </a:r>
          </a:p>
          <a:p>
            <a:pPr>
              <a:buFont typeface="Wingdings" pitchFamily="2" charset="2"/>
              <a:buChar char="v"/>
            </a:pPr>
            <a:r>
              <a:rPr lang="en-US" sz="2800" dirty="0">
                <a:latin typeface="Times New Roman" panose="02020603050405020304" pitchFamily="18" charset="0"/>
                <a:cs typeface="Times New Roman" panose="02020603050405020304" pitchFamily="18" charset="0"/>
              </a:rPr>
              <a:t>Designed to scale to a very large size</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Petabytes of data across thousands of servers </a:t>
            </a:r>
          </a:p>
          <a:p>
            <a:pPr>
              <a:buFont typeface="Wingdings" pitchFamily="2" charset="2"/>
              <a:buChar char="v"/>
            </a:pPr>
            <a:r>
              <a:rPr lang="en-US" sz="2800" dirty="0">
                <a:latin typeface="Times New Roman" panose="02020603050405020304" pitchFamily="18" charset="0"/>
                <a:cs typeface="Times New Roman" panose="02020603050405020304" pitchFamily="18" charset="0"/>
              </a:rPr>
              <a:t>Used for many Google projects</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Web indexing, Personalized Search, Google Earth, Google Analytics, Google Finance, ... </a:t>
            </a:r>
          </a:p>
          <a:p>
            <a:pPr>
              <a:buFont typeface="Wingdings" pitchFamily="2" charset="2"/>
              <a:buChar char="v"/>
            </a:pPr>
            <a:r>
              <a:rPr lang="en-US" sz="2800" dirty="0">
                <a:latin typeface="Times New Roman" panose="02020603050405020304" pitchFamily="18" charset="0"/>
                <a:cs typeface="Times New Roman" panose="02020603050405020304" pitchFamily="18" charset="0"/>
              </a:rPr>
              <a:t>Flexible, high-performance solution for all of Google’s products </a:t>
            </a:r>
          </a:p>
          <a:p>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3044AAB-AFEE-234E-B563-2C1A3945D86F}"/>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4</a:t>
            </a:fld>
            <a:endParaRPr lang="en-US">
              <a:solidFill>
                <a:prstClr val="black">
                  <a:tint val="75000"/>
                </a:prstClr>
              </a:solidFill>
            </a:endParaRPr>
          </a:p>
        </p:txBody>
      </p:sp>
      <p:sp>
        <p:nvSpPr>
          <p:cNvPr id="7" name="Title 1">
            <a:extLst>
              <a:ext uri="{FF2B5EF4-FFF2-40B4-BE49-F238E27FC236}">
                <a16:creationId xmlns:a16="http://schemas.microsoft.com/office/drawing/2014/main" id="{FA0F6305-7B49-C744-8D57-207F28994C59}"/>
              </a:ext>
            </a:extLst>
          </p:cNvPr>
          <p:cNvSpPr txBox="1">
            <a:spLocks/>
          </p:cNvSpPr>
          <p:nvPr/>
        </p:nvSpPr>
        <p:spPr>
          <a:xfrm>
            <a:off x="609600" y="274641"/>
            <a:ext cx="10972801" cy="711081"/>
          </a:xfrm>
          <a:prstGeom prst="rect">
            <a:avLst/>
          </a:prstGeom>
        </p:spPr>
        <p:txBody>
          <a:bodyPr vert="horz" lIns="91436" tIns="45718" rIns="91436" bIns="45718" rtlCol="0" anchor="ctr">
            <a:normAutofit/>
          </a:bodyPr>
          <a:lstStyle>
            <a:lvl1pPr algn="l" defTabSz="1218845" rtl="0" eaLnBrk="1" latinLnBrk="0" hangingPunct="1">
              <a:spcBef>
                <a:spcPct val="0"/>
              </a:spcBef>
              <a:buNone/>
              <a:defRPr sz="3199" kern="1200">
                <a:solidFill>
                  <a:schemeClr val="tx1">
                    <a:lumMod val="65000"/>
                    <a:lumOff val="35000"/>
                  </a:schemeClr>
                </a:solidFill>
                <a:latin typeface="+mj-lt"/>
                <a:ea typeface="+mj-ea"/>
                <a:cs typeface="+mj-cs"/>
              </a:defRPr>
            </a:lvl1pPr>
          </a:lstStyle>
          <a:p>
            <a:r>
              <a:rPr lang="en-US">
                <a:solidFill>
                  <a:srgbClr val="FF0000"/>
                </a:solidFill>
              </a:rPr>
              <a:t>Bigtable introduction</a:t>
            </a:r>
            <a:endParaRPr lang="en-US" dirty="0">
              <a:solidFill>
                <a:srgbClr val="FF0000"/>
              </a:solidFill>
            </a:endParaRPr>
          </a:p>
        </p:txBody>
      </p:sp>
    </p:spTree>
    <p:extLst>
      <p:ext uri="{BB962C8B-B14F-4D97-AF65-F5344CB8AC3E}">
        <p14:creationId xmlns:p14="http://schemas.microsoft.com/office/powerpoint/2010/main" val="42887100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Compaction</a:t>
            </a:r>
          </a:p>
        </p:txBody>
      </p:sp>
      <p:sp>
        <p:nvSpPr>
          <p:cNvPr id="4" name="Rounded Rectangle 3"/>
          <p:cNvSpPr/>
          <p:nvPr/>
        </p:nvSpPr>
        <p:spPr>
          <a:xfrm>
            <a:off x="3619500" y="2035629"/>
            <a:ext cx="1828800" cy="7620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memtable</a:t>
            </a:r>
            <a:endParaRPr lang="en-US" b="1" dirty="0"/>
          </a:p>
        </p:txBody>
      </p:sp>
      <p:sp>
        <p:nvSpPr>
          <p:cNvPr id="5" name="Rounded Rectangle 4"/>
          <p:cNvSpPr/>
          <p:nvPr/>
        </p:nvSpPr>
        <p:spPr>
          <a:xfrm>
            <a:off x="6629400" y="4343400"/>
            <a:ext cx="2667000" cy="1028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SSTable</a:t>
            </a:r>
            <a:endParaRPr lang="en-US" b="1" dirty="0"/>
          </a:p>
        </p:txBody>
      </p:sp>
      <p:cxnSp>
        <p:nvCxnSpPr>
          <p:cNvPr id="7" name="Straight Connector 6"/>
          <p:cNvCxnSpPr/>
          <p:nvPr/>
        </p:nvCxnSpPr>
        <p:spPr>
          <a:xfrm>
            <a:off x="2133600" y="3848100"/>
            <a:ext cx="79248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286000" y="3347749"/>
            <a:ext cx="2590800" cy="461665"/>
          </a:xfrm>
          <a:prstGeom prst="rect">
            <a:avLst/>
          </a:prstGeom>
          <a:noFill/>
        </p:spPr>
        <p:txBody>
          <a:bodyPr wrap="square" rtlCol="0">
            <a:spAutoFit/>
          </a:bodyPr>
          <a:lstStyle/>
          <a:p>
            <a:r>
              <a:rPr lang="en-US" b="1" dirty="0"/>
              <a:t>Memory</a:t>
            </a:r>
          </a:p>
        </p:txBody>
      </p:sp>
      <p:sp>
        <p:nvSpPr>
          <p:cNvPr id="9" name="TextBox 8"/>
          <p:cNvSpPr txBox="1"/>
          <p:nvPr/>
        </p:nvSpPr>
        <p:spPr>
          <a:xfrm>
            <a:off x="2286000" y="3974069"/>
            <a:ext cx="1143000" cy="461665"/>
          </a:xfrm>
          <a:prstGeom prst="rect">
            <a:avLst/>
          </a:prstGeom>
          <a:noFill/>
        </p:spPr>
        <p:txBody>
          <a:bodyPr wrap="square" rtlCol="0">
            <a:spAutoFit/>
          </a:bodyPr>
          <a:lstStyle/>
          <a:p>
            <a:r>
              <a:rPr lang="en-US" b="1" dirty="0"/>
              <a:t>GFS</a:t>
            </a:r>
          </a:p>
        </p:txBody>
      </p:sp>
      <p:sp>
        <p:nvSpPr>
          <p:cNvPr id="10" name="Rounded Rectangle 9"/>
          <p:cNvSpPr/>
          <p:nvPr/>
        </p:nvSpPr>
        <p:spPr>
          <a:xfrm>
            <a:off x="2667000" y="5105400"/>
            <a:ext cx="12954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Write Op</a:t>
            </a:r>
          </a:p>
        </p:txBody>
      </p:sp>
      <p:sp>
        <p:nvSpPr>
          <p:cNvPr id="11" name="Rectangle 10"/>
          <p:cNvSpPr/>
          <p:nvPr/>
        </p:nvSpPr>
        <p:spPr>
          <a:xfrm>
            <a:off x="2667000" y="4343400"/>
            <a:ext cx="2438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Commit Log</a:t>
            </a:r>
          </a:p>
        </p:txBody>
      </p:sp>
      <p:cxnSp>
        <p:nvCxnSpPr>
          <p:cNvPr id="13" name="Elbow Connector 12"/>
          <p:cNvCxnSpPr>
            <a:stCxn id="10" idx="3"/>
          </p:cNvCxnSpPr>
          <p:nvPr/>
        </p:nvCxnSpPr>
        <p:spPr>
          <a:xfrm flipV="1">
            <a:off x="3962400" y="4610100"/>
            <a:ext cx="762000" cy="762000"/>
          </a:xfrm>
          <a:prstGeom prst="bentConnector2">
            <a:avLst/>
          </a:prstGeom>
          <a:ln w="444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 name="Elbow Connector 5"/>
          <p:cNvCxnSpPr/>
          <p:nvPr/>
        </p:nvCxnSpPr>
        <p:spPr>
          <a:xfrm rot="16200000" flipV="1">
            <a:off x="3322866" y="3208565"/>
            <a:ext cx="1812471" cy="990600"/>
          </a:xfrm>
          <a:prstGeom prst="bentConnector3">
            <a:avLst/>
          </a:prstGeom>
          <a:ln w="444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195456" y="5454135"/>
            <a:ext cx="2111830" cy="830997"/>
          </a:xfrm>
          <a:prstGeom prst="rect">
            <a:avLst/>
          </a:prstGeom>
          <a:noFill/>
        </p:spPr>
        <p:txBody>
          <a:bodyPr wrap="square" rtlCol="0">
            <a:spAutoFit/>
          </a:bodyPr>
          <a:lstStyle/>
          <a:p>
            <a:r>
              <a:rPr lang="en-US" b="1" dirty="0"/>
              <a:t>Major compaction</a:t>
            </a:r>
          </a:p>
        </p:txBody>
      </p:sp>
      <p:sp>
        <p:nvSpPr>
          <p:cNvPr id="14" name="Slide Number Placeholder 13"/>
          <p:cNvSpPr>
            <a:spLocks noGrp="1"/>
          </p:cNvSpPr>
          <p:nvPr>
            <p:ph type="sldNum" sz="quarter" idx="12"/>
          </p:nvPr>
        </p:nvSpPr>
        <p:spPr/>
        <p:txBody>
          <a:bodyPr/>
          <a:lstStyle/>
          <a:p>
            <a:fld id="{7399A158-4860-4492-B88C-CCB016D4ADA1}" type="slidenum">
              <a:rPr lang="en-US" smtClean="0"/>
              <a:t>40</a:t>
            </a:fld>
            <a:endParaRPr lang="en-US"/>
          </a:p>
        </p:txBody>
      </p:sp>
    </p:spTree>
    <p:extLst>
      <p:ext uri="{BB962C8B-B14F-4D97-AF65-F5344CB8AC3E}">
        <p14:creationId xmlns:p14="http://schemas.microsoft.com/office/powerpoint/2010/main" val="37301622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Schema Management</a:t>
            </a:r>
          </a:p>
        </p:txBody>
      </p:sp>
      <p:sp>
        <p:nvSpPr>
          <p:cNvPr id="3" name="Content Placeholder 2"/>
          <p:cNvSpPr>
            <a:spLocks noGrp="1"/>
          </p:cNvSpPr>
          <p:nvPr>
            <p:ph idx="1"/>
          </p:nvPr>
        </p:nvSpPr>
        <p:spPr/>
        <p:txBody>
          <a:bodyPr/>
          <a:lstStyle/>
          <a:p>
            <a:r>
              <a:rPr lang="en-US" dirty="0" err="1"/>
              <a:t>Bigtable</a:t>
            </a:r>
            <a:r>
              <a:rPr lang="en-US" dirty="0"/>
              <a:t> schemas are stored in Chubby</a:t>
            </a:r>
          </a:p>
          <a:p>
            <a:r>
              <a:rPr lang="en-US" dirty="0"/>
              <a:t>The master update the schema by rewriting the corresponding schema file in Chubby</a:t>
            </a:r>
          </a:p>
        </p:txBody>
      </p:sp>
      <p:sp>
        <p:nvSpPr>
          <p:cNvPr id="6" name="Slide Number Placeholder 5"/>
          <p:cNvSpPr>
            <a:spLocks noGrp="1"/>
          </p:cNvSpPr>
          <p:nvPr>
            <p:ph type="sldNum" sz="quarter" idx="12"/>
          </p:nvPr>
        </p:nvSpPr>
        <p:spPr/>
        <p:txBody>
          <a:bodyPr/>
          <a:lstStyle/>
          <a:p>
            <a:fld id="{7399A158-4860-4492-B88C-CCB016D4ADA1}" type="slidenum">
              <a:rPr lang="en-US" smtClean="0"/>
              <a:t>41</a:t>
            </a:fld>
            <a:endParaRPr lang="en-US"/>
          </a:p>
        </p:txBody>
      </p:sp>
    </p:spTree>
    <p:extLst>
      <p:ext uri="{BB962C8B-B14F-4D97-AF65-F5344CB8AC3E}">
        <p14:creationId xmlns:p14="http://schemas.microsoft.com/office/powerpoint/2010/main" val="18691165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a:t>
            </a:r>
          </a:p>
        </p:txBody>
      </p:sp>
      <p:sp>
        <p:nvSpPr>
          <p:cNvPr id="3" name="Content Placeholder 2"/>
          <p:cNvSpPr>
            <a:spLocks noGrp="1"/>
          </p:cNvSpPr>
          <p:nvPr>
            <p:ph idx="1"/>
          </p:nvPr>
        </p:nvSpPr>
        <p:spPr/>
        <p:txBody>
          <a:bodyPr/>
          <a:lstStyle/>
          <a:p>
            <a:r>
              <a:rPr lang="en-US" dirty="0"/>
              <a:t>Locality Group</a:t>
            </a:r>
          </a:p>
          <a:p>
            <a:pPr lvl="1"/>
            <a:r>
              <a:rPr lang="en-US" dirty="0"/>
              <a:t>Client defined</a:t>
            </a:r>
          </a:p>
          <a:p>
            <a:pPr lvl="1"/>
            <a:r>
              <a:rPr lang="en-US" dirty="0"/>
              <a:t>An abstraction that enables clients to control their data’s storage layout</a:t>
            </a:r>
          </a:p>
          <a:p>
            <a:pPr lvl="1"/>
            <a:r>
              <a:rPr lang="en-US" dirty="0"/>
              <a:t>A separate </a:t>
            </a:r>
            <a:r>
              <a:rPr lang="en-US" dirty="0" err="1"/>
              <a:t>SSTable</a:t>
            </a:r>
            <a:r>
              <a:rPr lang="en-US" dirty="0"/>
              <a:t> is generated for each locality group in each tablet during compaction</a:t>
            </a:r>
          </a:p>
          <a:p>
            <a:pPr lvl="1"/>
            <a:r>
              <a:rPr lang="en-US" dirty="0"/>
              <a:t>A locality group can be declared to be in-memory</a:t>
            </a:r>
          </a:p>
        </p:txBody>
      </p:sp>
      <p:sp>
        <p:nvSpPr>
          <p:cNvPr id="4" name="Date Placeholder 3"/>
          <p:cNvSpPr>
            <a:spLocks noGrp="1"/>
          </p:cNvSpPr>
          <p:nvPr>
            <p:ph type="dt" sz="half" idx="10"/>
          </p:nvPr>
        </p:nvSpPr>
        <p:spPr/>
        <p:txBody>
          <a:bodyPr/>
          <a:lstStyle/>
          <a:p>
            <a:r>
              <a:rPr lang="en-US"/>
              <a:t>10/22/2012</a:t>
            </a:r>
          </a:p>
        </p:txBody>
      </p:sp>
      <p:sp>
        <p:nvSpPr>
          <p:cNvPr id="6" name="Slide Number Placeholder 5"/>
          <p:cNvSpPr>
            <a:spLocks noGrp="1"/>
          </p:cNvSpPr>
          <p:nvPr>
            <p:ph type="sldNum" sz="quarter" idx="12"/>
          </p:nvPr>
        </p:nvSpPr>
        <p:spPr/>
        <p:txBody>
          <a:bodyPr/>
          <a:lstStyle/>
          <a:p>
            <a:fld id="{7399A158-4860-4492-B88C-CCB016D4ADA1}" type="slidenum">
              <a:rPr lang="en-US" smtClean="0"/>
              <a:t>42</a:t>
            </a:fld>
            <a:endParaRPr lang="en-US"/>
          </a:p>
        </p:txBody>
      </p:sp>
    </p:spTree>
    <p:extLst>
      <p:ext uri="{BB962C8B-B14F-4D97-AF65-F5344CB8AC3E}">
        <p14:creationId xmlns:p14="http://schemas.microsoft.com/office/powerpoint/2010/main" val="15196893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a:t>
            </a:r>
          </a:p>
        </p:txBody>
      </p:sp>
      <p:sp>
        <p:nvSpPr>
          <p:cNvPr id="3" name="Content Placeholder 2"/>
          <p:cNvSpPr>
            <a:spLocks noGrp="1"/>
          </p:cNvSpPr>
          <p:nvPr>
            <p:ph idx="1"/>
          </p:nvPr>
        </p:nvSpPr>
        <p:spPr/>
        <p:txBody>
          <a:bodyPr/>
          <a:lstStyle/>
          <a:p>
            <a:r>
              <a:rPr lang="en-US" dirty="0"/>
              <a:t>Compression</a:t>
            </a:r>
          </a:p>
          <a:p>
            <a:pPr lvl="1"/>
            <a:r>
              <a:rPr lang="en-US" dirty="0"/>
              <a:t>Client can control whether the </a:t>
            </a:r>
            <a:r>
              <a:rPr lang="en-US" dirty="0" err="1"/>
              <a:t>SSTables</a:t>
            </a:r>
            <a:r>
              <a:rPr lang="en-US" dirty="0"/>
              <a:t> for a locality group are compressed</a:t>
            </a:r>
          </a:p>
          <a:p>
            <a:pPr lvl="1"/>
            <a:endParaRPr lang="en-US" dirty="0"/>
          </a:p>
        </p:txBody>
      </p:sp>
      <p:sp>
        <p:nvSpPr>
          <p:cNvPr id="6" name="Slide Number Placeholder 5"/>
          <p:cNvSpPr>
            <a:spLocks noGrp="1"/>
          </p:cNvSpPr>
          <p:nvPr>
            <p:ph type="sldNum" sz="quarter" idx="12"/>
          </p:nvPr>
        </p:nvSpPr>
        <p:spPr/>
        <p:txBody>
          <a:bodyPr/>
          <a:lstStyle/>
          <a:p>
            <a:fld id="{7399A158-4860-4492-B88C-CCB016D4ADA1}" type="slidenum">
              <a:rPr lang="en-US" smtClean="0"/>
              <a:t>43</a:t>
            </a:fld>
            <a:endParaRPr lang="en-US"/>
          </a:p>
        </p:txBody>
      </p:sp>
    </p:spTree>
    <p:extLst>
      <p:ext uri="{BB962C8B-B14F-4D97-AF65-F5344CB8AC3E}">
        <p14:creationId xmlns:p14="http://schemas.microsoft.com/office/powerpoint/2010/main" val="40470312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a:t>
            </a:r>
          </a:p>
        </p:txBody>
      </p:sp>
      <p:sp>
        <p:nvSpPr>
          <p:cNvPr id="3" name="Content Placeholder 2"/>
          <p:cNvSpPr>
            <a:spLocks noGrp="1"/>
          </p:cNvSpPr>
          <p:nvPr>
            <p:ph idx="1"/>
          </p:nvPr>
        </p:nvSpPr>
        <p:spPr/>
        <p:txBody>
          <a:bodyPr/>
          <a:lstStyle/>
          <a:p>
            <a:r>
              <a:rPr lang="en-US" dirty="0"/>
              <a:t>Two-level Caching for Read Performance</a:t>
            </a:r>
          </a:p>
          <a:p>
            <a:pPr lvl="1"/>
            <a:r>
              <a:rPr lang="en-US" dirty="0"/>
              <a:t>Scan cache: </a:t>
            </a:r>
          </a:p>
          <a:p>
            <a:pPr lvl="2"/>
            <a:r>
              <a:rPr lang="en-US" dirty="0"/>
              <a:t>higher level. </a:t>
            </a:r>
          </a:p>
          <a:p>
            <a:pPr lvl="2"/>
            <a:r>
              <a:rPr lang="en-US" dirty="0"/>
              <a:t>Caches the key-value pairs returned by the </a:t>
            </a:r>
            <a:r>
              <a:rPr lang="en-US" dirty="0" err="1"/>
              <a:t>SSTable</a:t>
            </a:r>
            <a:r>
              <a:rPr lang="en-US" dirty="0"/>
              <a:t> interface to the tablet server code</a:t>
            </a:r>
          </a:p>
          <a:p>
            <a:pPr lvl="1"/>
            <a:r>
              <a:rPr lang="en-US" dirty="0"/>
              <a:t>Block cache: </a:t>
            </a:r>
          </a:p>
          <a:p>
            <a:pPr lvl="2"/>
            <a:r>
              <a:rPr lang="en-US" dirty="0"/>
              <a:t>lower level</a:t>
            </a:r>
          </a:p>
          <a:p>
            <a:pPr lvl="2"/>
            <a:r>
              <a:rPr lang="en-US" dirty="0"/>
              <a:t>Caches </a:t>
            </a:r>
            <a:r>
              <a:rPr lang="en-US" dirty="0" err="1"/>
              <a:t>SSTable</a:t>
            </a:r>
            <a:r>
              <a:rPr lang="en-US" dirty="0"/>
              <a:t> blocks</a:t>
            </a:r>
          </a:p>
          <a:p>
            <a:pPr lvl="1"/>
            <a:endParaRPr lang="en-US" dirty="0"/>
          </a:p>
        </p:txBody>
      </p:sp>
      <p:sp>
        <p:nvSpPr>
          <p:cNvPr id="6" name="Slide Number Placeholder 5"/>
          <p:cNvSpPr>
            <a:spLocks noGrp="1"/>
          </p:cNvSpPr>
          <p:nvPr>
            <p:ph type="sldNum" sz="quarter" idx="12"/>
          </p:nvPr>
        </p:nvSpPr>
        <p:spPr/>
        <p:txBody>
          <a:bodyPr/>
          <a:lstStyle/>
          <a:p>
            <a:fld id="{7399A158-4860-4492-B88C-CCB016D4ADA1}" type="slidenum">
              <a:rPr lang="en-US" smtClean="0"/>
              <a:t>44</a:t>
            </a:fld>
            <a:endParaRPr lang="en-US"/>
          </a:p>
        </p:txBody>
      </p:sp>
    </p:spTree>
    <p:extLst>
      <p:ext uri="{BB962C8B-B14F-4D97-AF65-F5344CB8AC3E}">
        <p14:creationId xmlns:p14="http://schemas.microsoft.com/office/powerpoint/2010/main" val="4395886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a:t>
            </a:r>
          </a:p>
        </p:txBody>
      </p:sp>
      <p:sp>
        <p:nvSpPr>
          <p:cNvPr id="3" name="Content Placeholder 2"/>
          <p:cNvSpPr>
            <a:spLocks noGrp="1"/>
          </p:cNvSpPr>
          <p:nvPr>
            <p:ph idx="1"/>
          </p:nvPr>
        </p:nvSpPr>
        <p:spPr/>
        <p:txBody>
          <a:bodyPr/>
          <a:lstStyle/>
          <a:p>
            <a:r>
              <a:rPr lang="en-US" dirty="0"/>
              <a:t>Commit-Log Implementation</a:t>
            </a:r>
          </a:p>
          <a:p>
            <a:pPr lvl="1"/>
            <a:r>
              <a:rPr lang="en-US" dirty="0"/>
              <a:t>Using one log per tablet server</a:t>
            </a:r>
          </a:p>
          <a:p>
            <a:pPr lvl="1"/>
            <a:r>
              <a:rPr lang="en-US" dirty="0"/>
              <a:t>Recovery?</a:t>
            </a:r>
          </a:p>
          <a:p>
            <a:pPr lvl="2"/>
            <a:r>
              <a:rPr lang="en-US" dirty="0"/>
              <a:t>A tablet server hosted 100 tablets failed</a:t>
            </a:r>
          </a:p>
          <a:p>
            <a:pPr lvl="2"/>
            <a:r>
              <a:rPr lang="en-US" dirty="0"/>
              <a:t>100 other machines were each assigned a single tablet</a:t>
            </a:r>
          </a:p>
          <a:p>
            <a:pPr lvl="2"/>
            <a:r>
              <a:rPr lang="en-US" dirty="0"/>
              <a:t>100 reads?</a:t>
            </a:r>
          </a:p>
          <a:p>
            <a:pPr lvl="2"/>
            <a:r>
              <a:rPr lang="en-US" dirty="0"/>
              <a:t>Sort the commit log by &lt;table, row name, log </a:t>
            </a:r>
            <a:r>
              <a:rPr lang="en-US" dirty="0" err="1"/>
              <a:t>seq</a:t>
            </a:r>
            <a:r>
              <a:rPr lang="en-US" dirty="0"/>
              <a:t> #&gt;</a:t>
            </a:r>
          </a:p>
          <a:p>
            <a:pPr lvl="1"/>
            <a:r>
              <a:rPr lang="en-US" dirty="0"/>
              <a:t>Writing commit logs</a:t>
            </a:r>
          </a:p>
          <a:p>
            <a:pPr lvl="2"/>
            <a:r>
              <a:rPr lang="en-US" dirty="0"/>
              <a:t>Two log-writer threads</a:t>
            </a:r>
          </a:p>
        </p:txBody>
      </p:sp>
      <p:sp>
        <p:nvSpPr>
          <p:cNvPr id="6" name="Slide Number Placeholder 5"/>
          <p:cNvSpPr>
            <a:spLocks noGrp="1"/>
          </p:cNvSpPr>
          <p:nvPr>
            <p:ph type="sldNum" sz="quarter" idx="12"/>
          </p:nvPr>
        </p:nvSpPr>
        <p:spPr/>
        <p:txBody>
          <a:bodyPr/>
          <a:lstStyle/>
          <a:p>
            <a:fld id="{7399A158-4860-4492-B88C-CCB016D4ADA1}" type="slidenum">
              <a:rPr lang="en-US" smtClean="0"/>
              <a:t>45</a:t>
            </a:fld>
            <a:endParaRPr lang="en-US"/>
          </a:p>
        </p:txBody>
      </p:sp>
    </p:spTree>
    <p:extLst>
      <p:ext uri="{BB962C8B-B14F-4D97-AF65-F5344CB8AC3E}">
        <p14:creationId xmlns:p14="http://schemas.microsoft.com/office/powerpoint/2010/main" val="18867784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Evaluation</a:t>
            </a:r>
          </a:p>
        </p:txBody>
      </p:sp>
      <p:sp>
        <p:nvSpPr>
          <p:cNvPr id="3" name="Content Placeholder 2"/>
          <p:cNvSpPr>
            <a:spLocks noGrp="1"/>
          </p:cNvSpPr>
          <p:nvPr>
            <p:ph idx="1"/>
          </p:nvPr>
        </p:nvSpPr>
        <p:spPr/>
        <p:txBody>
          <a:bodyPr>
            <a:normAutofit fontScale="85000" lnSpcReduction="10000"/>
          </a:bodyPr>
          <a:lstStyle/>
          <a:p>
            <a:r>
              <a:rPr lang="en-US" dirty="0"/>
              <a:t>Sequential writes/reads</a:t>
            </a:r>
          </a:p>
          <a:p>
            <a:pPr lvl="1"/>
            <a:r>
              <a:rPr lang="en-US" dirty="0"/>
              <a:t>Row keys with names </a:t>
            </a:r>
            <a:r>
              <a:rPr lang="en-US" dirty="0">
                <a:latin typeface="Calibri" pitchFamily="34" charset="0"/>
                <a:ea typeface="Cambria Math" pitchFamily="18" charset="0"/>
                <a:cs typeface="Calibri" pitchFamily="34" charset="0"/>
              </a:rPr>
              <a:t>0</a:t>
            </a:r>
            <a:r>
              <a:rPr lang="en-US" dirty="0"/>
              <a:t> to </a:t>
            </a:r>
            <a:r>
              <a:rPr lang="en-US" dirty="0">
                <a:latin typeface="Calibri" pitchFamily="34" charset="0"/>
                <a:ea typeface="Cambria Math" pitchFamily="18" charset="0"/>
                <a:cs typeface="Calibri" pitchFamily="34" charset="0"/>
              </a:rPr>
              <a:t>R-1</a:t>
            </a:r>
            <a:r>
              <a:rPr lang="en-US" dirty="0">
                <a:latin typeface="Cambria Math" pitchFamily="18" charset="0"/>
                <a:ea typeface="Cambria Math" pitchFamily="18" charset="0"/>
              </a:rPr>
              <a:t>, </a:t>
            </a:r>
            <a:r>
              <a:rPr lang="en-US" dirty="0">
                <a:ea typeface="Cambria Math" pitchFamily="18" charset="0"/>
              </a:rPr>
              <a:t>partitioned into </a:t>
            </a:r>
            <a:r>
              <a:rPr lang="en-US" dirty="0">
                <a:latin typeface="Calibri" pitchFamily="34" charset="0"/>
                <a:ea typeface="Cambria Math" pitchFamily="18" charset="0"/>
                <a:cs typeface="Calibri" pitchFamily="34" charset="0"/>
              </a:rPr>
              <a:t>10N</a:t>
            </a:r>
            <a:r>
              <a:rPr lang="en-US" dirty="0">
                <a:ea typeface="Cambria Math" pitchFamily="18" charset="0"/>
              </a:rPr>
              <a:t> equal-sized ranges</a:t>
            </a:r>
          </a:p>
          <a:p>
            <a:pPr lvl="1"/>
            <a:r>
              <a:rPr lang="en-US" dirty="0">
                <a:ea typeface="Cambria Math" pitchFamily="18" charset="0"/>
              </a:rPr>
              <a:t>Wrote a single string under each row key</a:t>
            </a:r>
          </a:p>
          <a:p>
            <a:pPr lvl="1"/>
            <a:r>
              <a:rPr lang="en-US" dirty="0">
                <a:ea typeface="Cambria Math" pitchFamily="18" charset="0"/>
              </a:rPr>
              <a:t>1GB / tablet server</a:t>
            </a:r>
          </a:p>
          <a:p>
            <a:r>
              <a:rPr lang="en-US" dirty="0"/>
              <a:t>Scan</a:t>
            </a:r>
          </a:p>
          <a:p>
            <a:pPr lvl="1"/>
            <a:r>
              <a:rPr lang="en-US" dirty="0"/>
              <a:t>Uses </a:t>
            </a:r>
            <a:r>
              <a:rPr lang="en-US" dirty="0" err="1"/>
              <a:t>Bigtable</a:t>
            </a:r>
            <a:r>
              <a:rPr lang="en-US" dirty="0"/>
              <a:t> Scan API</a:t>
            </a:r>
          </a:p>
          <a:p>
            <a:r>
              <a:rPr lang="en-US" dirty="0"/>
              <a:t>Random writes/reads</a:t>
            </a:r>
          </a:p>
          <a:p>
            <a:pPr lvl="1"/>
            <a:r>
              <a:rPr lang="en-US" dirty="0"/>
              <a:t>Similar to Sequential write/read, but the row key was hashed</a:t>
            </a:r>
          </a:p>
          <a:p>
            <a:r>
              <a:rPr lang="en-US" dirty="0"/>
              <a:t>Random reads (</a:t>
            </a:r>
            <a:r>
              <a:rPr lang="en-US" dirty="0" err="1"/>
              <a:t>Mem</a:t>
            </a:r>
            <a:r>
              <a:rPr lang="en-US" dirty="0"/>
              <a:t>)</a:t>
            </a:r>
          </a:p>
          <a:p>
            <a:pPr lvl="1"/>
            <a:r>
              <a:rPr lang="en-US" dirty="0"/>
              <a:t>100MB / tablet server, the locality group is marked as </a:t>
            </a:r>
            <a:r>
              <a:rPr lang="en-US" i="1" dirty="0"/>
              <a:t>in-memory</a:t>
            </a:r>
            <a:endParaRPr lang="en-US" dirty="0"/>
          </a:p>
        </p:txBody>
      </p:sp>
      <p:sp>
        <p:nvSpPr>
          <p:cNvPr id="6" name="Slide Number Placeholder 5"/>
          <p:cNvSpPr>
            <a:spLocks noGrp="1"/>
          </p:cNvSpPr>
          <p:nvPr>
            <p:ph type="sldNum" sz="quarter" idx="12"/>
          </p:nvPr>
        </p:nvSpPr>
        <p:spPr/>
        <p:txBody>
          <a:bodyPr/>
          <a:lstStyle/>
          <a:p>
            <a:fld id="{7399A158-4860-4492-B88C-CCB016D4ADA1}" type="slidenum">
              <a:rPr lang="en-US" smtClean="0"/>
              <a:t>46</a:t>
            </a:fld>
            <a:endParaRPr lang="en-US"/>
          </a:p>
        </p:txBody>
      </p:sp>
    </p:spTree>
    <p:extLst>
      <p:ext uri="{BB962C8B-B14F-4D97-AF65-F5344CB8AC3E}">
        <p14:creationId xmlns:p14="http://schemas.microsoft.com/office/powerpoint/2010/main" val="16133127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6605"/>
            <a:ext cx="9601200" cy="856395"/>
          </a:xfrm>
        </p:spPr>
        <p:txBody>
          <a:bodyPr>
            <a:normAutofit/>
          </a:bodyPr>
          <a:lstStyle/>
          <a:p>
            <a:pPr algn="ctr"/>
            <a:r>
              <a:rPr lang="en-US" sz="3200" b="1" dirty="0">
                <a:solidFill>
                  <a:srgbClr val="C00000"/>
                </a:solidFill>
              </a:rPr>
              <a:t>BIGTABLE COURSE WORK</a:t>
            </a:r>
          </a:p>
        </p:txBody>
      </p:sp>
      <p:sp>
        <p:nvSpPr>
          <p:cNvPr id="4" name="Slide Number Placeholder 3"/>
          <p:cNvSpPr>
            <a:spLocks noGrp="1"/>
          </p:cNvSpPr>
          <p:nvPr>
            <p:ph type="sldNum" sz="quarter" idx="12"/>
          </p:nvPr>
        </p:nvSpPr>
        <p:spPr/>
        <p:txBody>
          <a:bodyPr/>
          <a:lstStyle/>
          <a:p>
            <a:fld id="{B6827FD3-CBE3-48CC-A370-7CAFCB45EBF7}" type="slidenum">
              <a:rPr lang="en-US" sz="2000"/>
              <a:t>47</a:t>
            </a:fld>
            <a:endParaRPr lang="en-US" sz="2000"/>
          </a:p>
        </p:txBody>
      </p:sp>
      <p:sp>
        <p:nvSpPr>
          <p:cNvPr id="3" name="Date Placeholder 2"/>
          <p:cNvSpPr>
            <a:spLocks noGrp="1"/>
          </p:cNvSpPr>
          <p:nvPr>
            <p:ph type="dt" sz="half" idx="10"/>
          </p:nvPr>
        </p:nvSpPr>
        <p:spPr/>
        <p:txBody>
          <a:bodyPr/>
          <a:lstStyle/>
          <a:p>
            <a:endParaRPr lang="vi-VN"/>
          </a:p>
        </p:txBody>
      </p:sp>
      <p:sp>
        <p:nvSpPr>
          <p:cNvPr id="7" name="Content Placeholder 2"/>
          <p:cNvSpPr>
            <a:spLocks noGrp="1"/>
          </p:cNvSpPr>
          <p:nvPr>
            <p:ph idx="1"/>
          </p:nvPr>
        </p:nvSpPr>
        <p:spPr>
          <a:xfrm>
            <a:off x="609600" y="1447800"/>
            <a:ext cx="9281161" cy="4326466"/>
          </a:xfrm>
        </p:spPr>
        <p:txBody>
          <a:bodyPr>
            <a:noAutofit/>
          </a:bodyPr>
          <a:lstStyle/>
          <a:p>
            <a:pPr>
              <a:lnSpc>
                <a:spcPct val="150000"/>
              </a:lnSpc>
              <a:buFont typeface="Wingdings" panose="05000000000000000000" pitchFamily="2" charset="2"/>
              <a:buChar char="q"/>
            </a:pPr>
            <a:r>
              <a:rPr lang="vi-VN" sz="3200" dirty="0"/>
              <a:t> G</a:t>
            </a:r>
            <a:r>
              <a:rPr lang="en-US" sz="3200" dirty="0" err="1"/>
              <a:t>iới</a:t>
            </a:r>
            <a:r>
              <a:rPr lang="en-US" sz="3200" dirty="0"/>
              <a:t> </a:t>
            </a:r>
            <a:r>
              <a:rPr lang="en-US" sz="3200" dirty="0" err="1"/>
              <a:t>thiệu</a:t>
            </a:r>
            <a:r>
              <a:rPr lang="en-US" sz="3200" dirty="0"/>
              <a:t> </a:t>
            </a:r>
            <a:r>
              <a:rPr lang="en-US" sz="3200" dirty="0" err="1"/>
              <a:t>chủ</a:t>
            </a:r>
            <a:r>
              <a:rPr lang="en-US" sz="3200" dirty="0"/>
              <a:t> </a:t>
            </a:r>
            <a:r>
              <a:rPr lang="en-US" sz="3200" dirty="0" err="1"/>
              <a:t>đề</a:t>
            </a:r>
            <a:endParaRPr lang="vi-VN" sz="3200" dirty="0"/>
          </a:p>
          <a:p>
            <a:pPr>
              <a:lnSpc>
                <a:spcPct val="150000"/>
              </a:lnSpc>
              <a:buFont typeface="Wingdings" panose="05000000000000000000" pitchFamily="2" charset="2"/>
              <a:buChar char="q"/>
            </a:pPr>
            <a:r>
              <a:rPr lang="vi-VN" sz="3200" dirty="0"/>
              <a:t> </a:t>
            </a:r>
            <a:r>
              <a:rPr lang="en-US" sz="3200" dirty="0" err="1"/>
              <a:t>Mục</a:t>
            </a:r>
            <a:r>
              <a:rPr lang="en-US" sz="3200" dirty="0"/>
              <a:t> </a:t>
            </a:r>
            <a:r>
              <a:rPr lang="en-US" sz="3200" dirty="0" err="1"/>
              <a:t>tiêu</a:t>
            </a:r>
            <a:r>
              <a:rPr lang="en-US" sz="3200" dirty="0"/>
              <a:t> </a:t>
            </a:r>
            <a:r>
              <a:rPr lang="en-US" sz="3200" dirty="0" err="1"/>
              <a:t>chủ</a:t>
            </a:r>
            <a:r>
              <a:rPr lang="en-US" sz="3200" dirty="0"/>
              <a:t> </a:t>
            </a:r>
            <a:r>
              <a:rPr lang="en-US" sz="3200" dirty="0" err="1"/>
              <a:t>đề</a:t>
            </a:r>
            <a:endParaRPr lang="vi-VN" sz="3200" dirty="0"/>
          </a:p>
          <a:p>
            <a:pPr>
              <a:lnSpc>
                <a:spcPct val="150000"/>
              </a:lnSpc>
              <a:buFont typeface="Wingdings" panose="05000000000000000000" pitchFamily="2" charset="2"/>
              <a:buChar char="q"/>
            </a:pPr>
            <a:r>
              <a:rPr lang="en-US" sz="3200" dirty="0"/>
              <a:t> </a:t>
            </a:r>
            <a:r>
              <a:rPr lang="en-US" sz="3200" dirty="0" err="1"/>
              <a:t>Phương</a:t>
            </a:r>
            <a:r>
              <a:rPr lang="en-US" sz="3200" dirty="0"/>
              <a:t> </a:t>
            </a:r>
            <a:r>
              <a:rPr lang="en-US" sz="3200" dirty="0" err="1"/>
              <a:t>pháp</a:t>
            </a:r>
            <a:r>
              <a:rPr lang="en-US" sz="3200" dirty="0"/>
              <a:t> </a:t>
            </a:r>
            <a:r>
              <a:rPr lang="en-US" sz="3200" dirty="0" err="1"/>
              <a:t>thực</a:t>
            </a:r>
            <a:r>
              <a:rPr lang="en-US" sz="3200" dirty="0"/>
              <a:t> </a:t>
            </a:r>
            <a:r>
              <a:rPr lang="en-US" sz="3200" dirty="0" err="1"/>
              <a:t>hiện</a:t>
            </a:r>
            <a:endParaRPr lang="vi-VN" sz="3200" dirty="0"/>
          </a:p>
        </p:txBody>
      </p:sp>
    </p:spTree>
    <p:extLst>
      <p:ext uri="{BB962C8B-B14F-4D97-AF65-F5344CB8AC3E}">
        <p14:creationId xmlns:p14="http://schemas.microsoft.com/office/powerpoint/2010/main" val="13491806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6605"/>
            <a:ext cx="9372600" cy="838201"/>
          </a:xfrm>
        </p:spPr>
        <p:txBody>
          <a:bodyPr/>
          <a:lstStyle/>
          <a:p>
            <a:r>
              <a:rPr lang="en-US" sz="4000" b="1" dirty="0">
                <a:solidFill>
                  <a:schemeClr val="accent2"/>
                </a:solidFill>
              </a:rPr>
              <a:t>GIỚI THIỆU CHỦ ĐỀ</a:t>
            </a:r>
          </a:p>
        </p:txBody>
      </p:sp>
      <p:sp>
        <p:nvSpPr>
          <p:cNvPr id="4" name="Slide Number Placeholder 3"/>
          <p:cNvSpPr>
            <a:spLocks noGrp="1"/>
          </p:cNvSpPr>
          <p:nvPr>
            <p:ph type="sldNum" sz="quarter" idx="12"/>
          </p:nvPr>
        </p:nvSpPr>
        <p:spPr/>
        <p:txBody>
          <a:bodyPr/>
          <a:lstStyle/>
          <a:p>
            <a:fld id="{B6827FD3-CBE3-48CC-A370-7CAFCB45EBF7}" type="slidenum">
              <a:rPr lang="en-US" sz="2000"/>
              <a:t>48</a:t>
            </a:fld>
            <a:endParaRPr lang="en-US" sz="2000"/>
          </a:p>
        </p:txBody>
      </p:sp>
      <p:sp>
        <p:nvSpPr>
          <p:cNvPr id="3" name="Date Placeholder 2"/>
          <p:cNvSpPr>
            <a:spLocks noGrp="1"/>
          </p:cNvSpPr>
          <p:nvPr>
            <p:ph type="dt" sz="half" idx="10"/>
          </p:nvPr>
        </p:nvSpPr>
        <p:spPr/>
        <p:txBody>
          <a:bodyPr/>
          <a:lstStyle/>
          <a:p>
            <a:endParaRPr lang="vi-VN"/>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77900" y="2841197"/>
            <a:ext cx="4953000" cy="2641600"/>
          </a:xfr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12900" y="1375203"/>
            <a:ext cx="838200" cy="83820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57501" y="1375203"/>
            <a:ext cx="838200" cy="838200"/>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26595" y="1375203"/>
            <a:ext cx="838200" cy="838200"/>
          </a:xfrm>
          <a:prstGeom prst="rect">
            <a:avLst/>
          </a:prstGeom>
        </p:spPr>
      </p:pic>
      <p:sp>
        <p:nvSpPr>
          <p:cNvPr id="10" name="Content Placeholder 2">
            <a:extLst>
              <a:ext uri="{FF2B5EF4-FFF2-40B4-BE49-F238E27FC236}">
                <a16:creationId xmlns:a16="http://schemas.microsoft.com/office/drawing/2014/main" id="{90F01B57-2B87-674A-B654-E907145AEEAA}"/>
              </a:ext>
            </a:extLst>
          </p:cNvPr>
          <p:cNvSpPr txBox="1">
            <a:spLocks/>
          </p:cNvSpPr>
          <p:nvPr/>
        </p:nvSpPr>
        <p:spPr>
          <a:xfrm>
            <a:off x="6096000" y="1295400"/>
            <a:ext cx="5333999" cy="4876800"/>
          </a:xfrm>
          <a:prstGeom prst="rect">
            <a:avLst/>
          </a:prstGeom>
        </p:spPr>
        <p:txBody>
          <a:bodyPr vert="horz" lIns="91436" tIns="45718" rIns="91436" bIns="45718" rtlCol="0">
            <a:noAutofit/>
          </a:bodyPr>
          <a:lstStyle>
            <a:lvl1pPr marL="457067" indent="-457067" algn="l" defTabSz="1218845" rtl="0" eaLnBrk="1" latinLnBrk="0" hangingPunct="1">
              <a:spcBef>
                <a:spcPct val="20000"/>
              </a:spcBef>
              <a:buFont typeface="Arial" pitchFamily="34" charset="0"/>
              <a:buChar char="•"/>
              <a:defRPr sz="3599" kern="1200">
                <a:solidFill>
                  <a:schemeClr val="tx1"/>
                </a:solidFill>
                <a:latin typeface="+mj-lt"/>
                <a:ea typeface="+mn-ea"/>
                <a:cs typeface="+mn-cs"/>
              </a:defRPr>
            </a:lvl1pPr>
            <a:lvl2pPr marL="990311" indent="-380889" algn="l" defTabSz="1218845" rtl="0" eaLnBrk="1" latinLnBrk="0" hangingPunct="1">
              <a:spcBef>
                <a:spcPct val="20000"/>
              </a:spcBef>
              <a:buFont typeface="Arial" pitchFamily="34" charset="0"/>
              <a:buChar char="–"/>
              <a:defRPr sz="3199" kern="1200">
                <a:solidFill>
                  <a:schemeClr val="tx1"/>
                </a:solidFill>
                <a:latin typeface="+mj-lt"/>
                <a:ea typeface="+mn-ea"/>
                <a:cs typeface="+mn-cs"/>
              </a:defRPr>
            </a:lvl2pPr>
            <a:lvl3pPr marL="1523555" indent="-304712" algn="l" defTabSz="1218845" rtl="0" eaLnBrk="1" latinLnBrk="0" hangingPunct="1">
              <a:spcBef>
                <a:spcPct val="20000"/>
              </a:spcBef>
              <a:buFont typeface="Arial" pitchFamily="34" charset="0"/>
              <a:buChar char="•"/>
              <a:defRPr sz="2399" kern="1200">
                <a:solidFill>
                  <a:schemeClr val="tx1"/>
                </a:solidFill>
                <a:latin typeface="+mj-lt"/>
                <a:ea typeface="+mn-ea"/>
                <a:cs typeface="+mn-cs"/>
              </a:defRPr>
            </a:lvl3pPr>
            <a:lvl4pPr marL="2132979" indent="-304712" algn="l" defTabSz="1218845"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400" indent="-304712" algn="l" defTabSz="1218845"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1822"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244"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666"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089"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9pPr>
          </a:lstStyle>
          <a:p>
            <a:pPr>
              <a:lnSpc>
                <a:spcPct val="150000"/>
              </a:lnSpc>
              <a:buFont typeface="Wingdings" panose="05000000000000000000" pitchFamily="2" charset="2"/>
              <a:buChar char="q"/>
            </a:pPr>
            <a:r>
              <a:rPr lang="en-US" sz="2600" dirty="0"/>
              <a:t> Search </a:t>
            </a:r>
          </a:p>
          <a:p>
            <a:pPr marL="201168" lvl="1" indent="0">
              <a:lnSpc>
                <a:spcPct val="150000"/>
              </a:lnSpc>
              <a:buFont typeface="Arial" pitchFamily="34" charset="0"/>
              <a:buNone/>
            </a:pPr>
            <a:endParaRPr lang="en-US" sz="1000" i="1" dirty="0"/>
          </a:p>
        </p:txBody>
      </p:sp>
      <p:sp>
        <p:nvSpPr>
          <p:cNvPr id="11" name="Rectangle 10">
            <a:extLst>
              <a:ext uri="{FF2B5EF4-FFF2-40B4-BE49-F238E27FC236}">
                <a16:creationId xmlns:a16="http://schemas.microsoft.com/office/drawing/2014/main" id="{4D88B366-5243-0047-8A69-ED8F10599CFF}"/>
              </a:ext>
            </a:extLst>
          </p:cNvPr>
          <p:cNvSpPr/>
          <p:nvPr/>
        </p:nvSpPr>
        <p:spPr>
          <a:xfrm>
            <a:off x="6422734" y="2369812"/>
            <a:ext cx="3733800" cy="381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rPr>
              <a:t>Iphone</a:t>
            </a:r>
            <a:r>
              <a:rPr lang="en-US" dirty="0">
                <a:solidFill>
                  <a:schemeClr val="tx1"/>
                </a:solidFill>
              </a:rPr>
              <a:t> 11 pro</a:t>
            </a:r>
          </a:p>
        </p:txBody>
      </p:sp>
      <p:graphicFrame>
        <p:nvGraphicFramePr>
          <p:cNvPr id="12" name="Chart 11">
            <a:extLst>
              <a:ext uri="{FF2B5EF4-FFF2-40B4-BE49-F238E27FC236}">
                <a16:creationId xmlns:a16="http://schemas.microsoft.com/office/drawing/2014/main" id="{371B9443-0C81-F94F-A2A7-FE1A90131E8A}"/>
              </a:ext>
            </a:extLst>
          </p:cNvPr>
          <p:cNvGraphicFramePr/>
          <p:nvPr>
            <p:extLst>
              <p:ext uri="{D42A27DB-BD31-4B8C-83A1-F6EECF244321}">
                <p14:modId xmlns:p14="http://schemas.microsoft.com/office/powerpoint/2010/main" val="93848270"/>
              </p:ext>
            </p:extLst>
          </p:nvPr>
        </p:nvGraphicFramePr>
        <p:xfrm>
          <a:off x="7556500" y="3429000"/>
          <a:ext cx="4038600" cy="233680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2700601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38201"/>
            <a:ext cx="9601200" cy="899161"/>
          </a:xfrm>
        </p:spPr>
        <p:txBody>
          <a:bodyPr/>
          <a:lstStyle/>
          <a:p>
            <a:r>
              <a:rPr lang="en-US" sz="4000" b="1" dirty="0">
                <a:solidFill>
                  <a:schemeClr val="accent2"/>
                </a:solidFill>
              </a:rPr>
              <a:t>MỤC TIÊU</a:t>
            </a:r>
          </a:p>
        </p:txBody>
      </p:sp>
      <p:sp>
        <p:nvSpPr>
          <p:cNvPr id="4" name="Slide Number Placeholder 3"/>
          <p:cNvSpPr>
            <a:spLocks noGrp="1"/>
          </p:cNvSpPr>
          <p:nvPr>
            <p:ph type="sldNum" sz="quarter" idx="12"/>
          </p:nvPr>
        </p:nvSpPr>
        <p:spPr/>
        <p:txBody>
          <a:bodyPr/>
          <a:lstStyle/>
          <a:p>
            <a:fld id="{B6827FD3-CBE3-48CC-A370-7CAFCB45EBF7}" type="slidenum">
              <a:rPr lang="en-US" sz="2000"/>
              <a:t>49</a:t>
            </a:fld>
            <a:endParaRPr lang="en-US" sz="2000"/>
          </a:p>
        </p:txBody>
      </p:sp>
      <p:sp>
        <p:nvSpPr>
          <p:cNvPr id="3" name="Date Placeholder 2"/>
          <p:cNvSpPr>
            <a:spLocks noGrp="1"/>
          </p:cNvSpPr>
          <p:nvPr>
            <p:ph type="dt" sz="half" idx="10"/>
          </p:nvPr>
        </p:nvSpPr>
        <p:spPr/>
        <p:txBody>
          <a:bodyPr/>
          <a:lstStyle/>
          <a:p>
            <a:endParaRPr lang="vi-VN"/>
          </a:p>
        </p:txBody>
      </p:sp>
      <p:sp>
        <p:nvSpPr>
          <p:cNvPr id="7" name="Content Placeholder 2"/>
          <p:cNvSpPr>
            <a:spLocks noGrp="1"/>
          </p:cNvSpPr>
          <p:nvPr>
            <p:ph idx="1"/>
          </p:nvPr>
        </p:nvSpPr>
        <p:spPr>
          <a:xfrm>
            <a:off x="457200" y="1845734"/>
            <a:ext cx="11125202" cy="4478866"/>
          </a:xfrm>
        </p:spPr>
        <p:txBody>
          <a:bodyPr>
            <a:noAutofit/>
          </a:bodyPr>
          <a:lstStyle/>
          <a:p>
            <a:pPr>
              <a:lnSpc>
                <a:spcPct val="150000"/>
              </a:lnSpc>
              <a:buFont typeface="Wingdings" panose="05000000000000000000" pitchFamily="2" charset="2"/>
              <a:buChar char="q"/>
            </a:pPr>
            <a:r>
              <a:rPr lang="vi-VN" sz="2600" dirty="0"/>
              <a:t> </a:t>
            </a:r>
            <a:r>
              <a:rPr lang="en-US" sz="2600" dirty="0" err="1"/>
              <a:t>Xây</a:t>
            </a:r>
            <a:r>
              <a:rPr lang="en-US" sz="2600" dirty="0"/>
              <a:t> </a:t>
            </a:r>
            <a:r>
              <a:rPr lang="en-US" sz="2600" dirty="0" err="1"/>
              <a:t>dựng</a:t>
            </a:r>
            <a:r>
              <a:rPr lang="en-US" sz="2600" dirty="0"/>
              <a:t> </a:t>
            </a:r>
            <a:r>
              <a:rPr lang="en-US" sz="2600" dirty="0" err="1"/>
              <a:t>ứng</a:t>
            </a:r>
            <a:r>
              <a:rPr lang="en-US" sz="2600" dirty="0"/>
              <a:t> </a:t>
            </a:r>
            <a:r>
              <a:rPr lang="en-US" sz="2600" dirty="0" err="1"/>
              <a:t>dụng</a:t>
            </a:r>
            <a:r>
              <a:rPr lang="en-US" sz="2600" dirty="0"/>
              <a:t> </a:t>
            </a:r>
            <a:r>
              <a:rPr lang="en-US" sz="2600" dirty="0" err="1"/>
              <a:t>nhỏ</a:t>
            </a:r>
            <a:r>
              <a:rPr lang="en-US" sz="2600" dirty="0"/>
              <a:t> </a:t>
            </a:r>
            <a:r>
              <a:rPr lang="en-US" sz="2600" dirty="0" err="1"/>
              <a:t>phân</a:t>
            </a:r>
            <a:r>
              <a:rPr lang="en-US" sz="2600" dirty="0"/>
              <a:t> </a:t>
            </a:r>
            <a:r>
              <a:rPr lang="en-US" sz="2600" dirty="0" err="1"/>
              <a:t>tích</a:t>
            </a:r>
            <a:r>
              <a:rPr lang="en-US" sz="2600" dirty="0"/>
              <a:t> ý </a:t>
            </a:r>
            <a:r>
              <a:rPr lang="en-US" sz="2600" dirty="0" err="1"/>
              <a:t>kiến</a:t>
            </a:r>
            <a:r>
              <a:rPr lang="en-US" sz="2600" dirty="0"/>
              <a:t> </a:t>
            </a:r>
            <a:r>
              <a:rPr lang="en-US" sz="2600" dirty="0" err="1"/>
              <a:t>người</a:t>
            </a:r>
            <a:r>
              <a:rPr lang="en-US" sz="2600" dirty="0"/>
              <a:t> </a:t>
            </a:r>
            <a:r>
              <a:rPr lang="en-US" sz="2600" dirty="0" err="1"/>
              <a:t>dùng</a:t>
            </a:r>
            <a:r>
              <a:rPr lang="en-US" sz="2600" dirty="0"/>
              <a:t> </a:t>
            </a:r>
            <a:r>
              <a:rPr lang="en-US" sz="2600" dirty="0" err="1"/>
              <a:t>trên</a:t>
            </a:r>
            <a:r>
              <a:rPr lang="en-US" sz="2600" dirty="0"/>
              <a:t> </a:t>
            </a:r>
            <a:r>
              <a:rPr lang="en-US" sz="2600" dirty="0" err="1"/>
              <a:t>mạng</a:t>
            </a:r>
            <a:r>
              <a:rPr lang="en-US" sz="2600" dirty="0"/>
              <a:t> </a:t>
            </a:r>
            <a:r>
              <a:rPr lang="en-US" sz="2600" dirty="0" err="1"/>
              <a:t>xã</a:t>
            </a:r>
            <a:r>
              <a:rPr lang="en-US" sz="2600" dirty="0"/>
              <a:t> </a:t>
            </a:r>
            <a:r>
              <a:rPr lang="en-US" sz="2600" dirty="0" err="1"/>
              <a:t>hội</a:t>
            </a:r>
            <a:r>
              <a:rPr lang="en-US" sz="2600" dirty="0"/>
              <a:t> Twitter</a:t>
            </a:r>
            <a:endParaRPr lang="vi-VN" sz="2600" dirty="0"/>
          </a:p>
          <a:p>
            <a:pPr>
              <a:lnSpc>
                <a:spcPct val="150000"/>
              </a:lnSpc>
              <a:buFontTx/>
              <a:buChar char="-"/>
            </a:pPr>
            <a:r>
              <a:rPr lang="vi-VN" sz="2600" dirty="0"/>
              <a:t> T</a:t>
            </a:r>
            <a:r>
              <a:rPr lang="en-US" sz="2600" dirty="0"/>
              <a:t>hu </a:t>
            </a:r>
            <a:r>
              <a:rPr lang="en-US" sz="2600" dirty="0" err="1"/>
              <a:t>thập</a:t>
            </a:r>
            <a:r>
              <a:rPr lang="en-US" sz="2600" dirty="0"/>
              <a:t> </a:t>
            </a:r>
            <a:r>
              <a:rPr lang="en-US" sz="2600" dirty="0" err="1"/>
              <a:t>và</a:t>
            </a:r>
            <a:r>
              <a:rPr lang="en-US" sz="2600" dirty="0"/>
              <a:t> </a:t>
            </a:r>
            <a:r>
              <a:rPr lang="en-US" sz="2600" dirty="0" err="1"/>
              <a:t>phân</a:t>
            </a:r>
            <a:r>
              <a:rPr lang="en-US" sz="2600" dirty="0"/>
              <a:t> </a:t>
            </a:r>
            <a:r>
              <a:rPr lang="en-US" sz="2600" dirty="0" err="1"/>
              <a:t>tích</a:t>
            </a:r>
            <a:r>
              <a:rPr lang="en-US" sz="2600" dirty="0"/>
              <a:t> </a:t>
            </a:r>
            <a:r>
              <a:rPr lang="en-US" sz="2600" dirty="0" err="1"/>
              <a:t>các</a:t>
            </a:r>
            <a:r>
              <a:rPr lang="en-US" sz="2600" dirty="0"/>
              <a:t> public tweet </a:t>
            </a:r>
            <a:r>
              <a:rPr lang="en-US" sz="2600" dirty="0" err="1"/>
              <a:t>từ</a:t>
            </a:r>
            <a:r>
              <a:rPr lang="en-US" sz="2600" dirty="0"/>
              <a:t> Twitter </a:t>
            </a:r>
          </a:p>
          <a:p>
            <a:pPr>
              <a:lnSpc>
                <a:spcPct val="150000"/>
              </a:lnSpc>
              <a:buFontTx/>
              <a:buChar char="-"/>
            </a:pPr>
            <a:r>
              <a:rPr lang="en-US" sz="2600" dirty="0"/>
              <a:t> </a:t>
            </a:r>
            <a:r>
              <a:rPr lang="en-US" sz="2600" dirty="0" err="1"/>
              <a:t>Chuẩn</a:t>
            </a:r>
            <a:r>
              <a:rPr lang="en-US" sz="2600" dirty="0"/>
              <a:t> </a:t>
            </a:r>
            <a:r>
              <a:rPr lang="en-US" sz="2600" dirty="0" err="1"/>
              <a:t>hoá</a:t>
            </a:r>
            <a:r>
              <a:rPr lang="en-US" sz="2600" dirty="0"/>
              <a:t> </a:t>
            </a:r>
            <a:r>
              <a:rPr lang="en-US" sz="2600" dirty="0" err="1"/>
              <a:t>dữ</a:t>
            </a:r>
            <a:r>
              <a:rPr lang="en-US" sz="2600" dirty="0"/>
              <a:t> </a:t>
            </a:r>
            <a:r>
              <a:rPr lang="en-US" sz="2600" dirty="0" err="1"/>
              <a:t>liệu</a:t>
            </a:r>
            <a:r>
              <a:rPr lang="en-US" sz="2600" dirty="0"/>
              <a:t> </a:t>
            </a:r>
            <a:r>
              <a:rPr lang="en-US" sz="2600" dirty="0" err="1"/>
              <a:t>theo</a:t>
            </a:r>
            <a:r>
              <a:rPr lang="en-US" sz="2600" dirty="0"/>
              <a:t> </a:t>
            </a:r>
            <a:r>
              <a:rPr lang="en-US" sz="2600" dirty="0" err="1"/>
              <a:t>cấu</a:t>
            </a:r>
            <a:r>
              <a:rPr lang="en-US" sz="2600" dirty="0"/>
              <a:t> </a:t>
            </a:r>
            <a:r>
              <a:rPr lang="en-US" sz="2600" dirty="0" err="1"/>
              <a:t>trúc</a:t>
            </a:r>
            <a:r>
              <a:rPr lang="en-US" sz="2600" dirty="0"/>
              <a:t> </a:t>
            </a:r>
            <a:r>
              <a:rPr lang="en-US" sz="2600" dirty="0" err="1"/>
              <a:t>bigtable</a:t>
            </a:r>
            <a:r>
              <a:rPr lang="en-US" sz="2600" dirty="0"/>
              <a:t>: </a:t>
            </a:r>
          </a:p>
          <a:p>
            <a:pPr marL="0" indent="0">
              <a:lnSpc>
                <a:spcPct val="150000"/>
              </a:lnSpc>
              <a:buNone/>
            </a:pPr>
            <a:r>
              <a:rPr lang="en-US" sz="2600" dirty="0">
                <a:solidFill>
                  <a:srgbClr val="0070C0"/>
                </a:solidFill>
              </a:rPr>
              <a:t>       Row key : keyword, Column key : </a:t>
            </a:r>
            <a:r>
              <a:rPr lang="en-US" sz="2600" dirty="0" err="1">
                <a:solidFill>
                  <a:srgbClr val="0070C0"/>
                </a:solidFill>
              </a:rPr>
              <a:t>TweetId</a:t>
            </a:r>
            <a:r>
              <a:rPr lang="en-US" sz="2600" dirty="0">
                <a:solidFill>
                  <a:srgbClr val="0070C0"/>
                </a:solidFill>
              </a:rPr>
              <a:t>, Value: Location, Sentiment</a:t>
            </a:r>
            <a:endParaRPr lang="vi-VN" sz="2600" dirty="0">
              <a:solidFill>
                <a:srgbClr val="0070C0"/>
              </a:solidFill>
            </a:endParaRPr>
          </a:p>
          <a:p>
            <a:pPr>
              <a:lnSpc>
                <a:spcPct val="150000"/>
              </a:lnSpc>
              <a:buFontTx/>
              <a:buChar char="-"/>
            </a:pPr>
            <a:r>
              <a:rPr lang="vi-VN" sz="2600" dirty="0"/>
              <a:t> </a:t>
            </a:r>
            <a:r>
              <a:rPr lang="en-US" sz="2600" dirty="0" err="1"/>
              <a:t>Sử</a:t>
            </a:r>
            <a:r>
              <a:rPr lang="en-US" sz="2600" dirty="0"/>
              <a:t> </a:t>
            </a:r>
            <a:r>
              <a:rPr lang="en-US" sz="2600" dirty="0" err="1"/>
              <a:t>dụng</a:t>
            </a:r>
            <a:r>
              <a:rPr lang="en-US" sz="2600" dirty="0"/>
              <a:t> google cloud </a:t>
            </a:r>
            <a:r>
              <a:rPr lang="en-US" sz="2600" dirty="0" err="1"/>
              <a:t>bigtable</a:t>
            </a:r>
            <a:r>
              <a:rPr lang="en-US" sz="2600" dirty="0"/>
              <a:t>  </a:t>
            </a:r>
            <a:r>
              <a:rPr lang="en-US" sz="2600" dirty="0" err="1"/>
              <a:t>để</a:t>
            </a:r>
            <a:r>
              <a:rPr lang="en-US" sz="2600" dirty="0"/>
              <a:t> </a:t>
            </a:r>
            <a:r>
              <a:rPr lang="en-US" sz="2600" dirty="0" err="1"/>
              <a:t>lưu</a:t>
            </a:r>
            <a:r>
              <a:rPr lang="en-US" sz="2600" dirty="0"/>
              <a:t> </a:t>
            </a:r>
            <a:r>
              <a:rPr lang="en-US" sz="2600" dirty="0" err="1"/>
              <a:t>trữ</a:t>
            </a:r>
            <a:r>
              <a:rPr lang="en-US" sz="2600" dirty="0"/>
              <a:t> </a:t>
            </a:r>
            <a:r>
              <a:rPr lang="en-US" sz="2600" dirty="0" err="1"/>
              <a:t>các</a:t>
            </a:r>
            <a:r>
              <a:rPr lang="en-US" sz="2600" dirty="0"/>
              <a:t> tweet </a:t>
            </a:r>
            <a:r>
              <a:rPr lang="en-US" sz="2600" dirty="0" err="1"/>
              <a:t>thông</a:t>
            </a:r>
            <a:r>
              <a:rPr lang="en-US" sz="2600" dirty="0"/>
              <a:t> qua </a:t>
            </a:r>
            <a:r>
              <a:rPr lang="en-US" sz="2600" dirty="0" err="1"/>
              <a:t>các</a:t>
            </a:r>
            <a:r>
              <a:rPr lang="en-US" sz="2600" dirty="0"/>
              <a:t> API client.</a:t>
            </a:r>
          </a:p>
          <a:p>
            <a:pPr>
              <a:lnSpc>
                <a:spcPct val="150000"/>
              </a:lnSpc>
              <a:buFontTx/>
              <a:buChar char="-"/>
            </a:pPr>
            <a:r>
              <a:rPr lang="en-US" sz="2600" dirty="0"/>
              <a:t> </a:t>
            </a:r>
            <a:r>
              <a:rPr lang="en-US" sz="2600" dirty="0" err="1"/>
              <a:t>Hiển</a:t>
            </a:r>
            <a:r>
              <a:rPr lang="en-US" sz="2600" dirty="0"/>
              <a:t> </a:t>
            </a:r>
            <a:r>
              <a:rPr lang="en-US" sz="2600" dirty="0" err="1"/>
              <a:t>thị</a:t>
            </a:r>
            <a:r>
              <a:rPr lang="en-US" sz="2600" dirty="0"/>
              <a:t> </a:t>
            </a:r>
            <a:r>
              <a:rPr lang="en-US" sz="2600" dirty="0" err="1"/>
              <a:t>kết</a:t>
            </a:r>
            <a:r>
              <a:rPr lang="en-US" sz="2600" dirty="0"/>
              <a:t> </a:t>
            </a:r>
            <a:r>
              <a:rPr lang="en-US" sz="2600" dirty="0" err="1"/>
              <a:t>quả</a:t>
            </a:r>
            <a:r>
              <a:rPr lang="en-US" sz="2600" dirty="0"/>
              <a:t> </a:t>
            </a:r>
            <a:r>
              <a:rPr lang="en-US" sz="2600" dirty="0" err="1"/>
              <a:t>trên</a:t>
            </a:r>
            <a:r>
              <a:rPr lang="en-US" sz="2600" dirty="0"/>
              <a:t> </a:t>
            </a:r>
            <a:r>
              <a:rPr lang="en-US" sz="2600" dirty="0" err="1"/>
              <a:t>nền</a:t>
            </a:r>
            <a:r>
              <a:rPr lang="en-US" sz="2600" dirty="0"/>
              <a:t> web</a:t>
            </a:r>
            <a:endParaRPr lang="vi-VN" sz="2600" dirty="0"/>
          </a:p>
          <a:p>
            <a:pPr marL="0" indent="0">
              <a:lnSpc>
                <a:spcPct val="150000"/>
              </a:lnSpc>
              <a:buNone/>
            </a:pPr>
            <a:endParaRPr lang="vi-VN" sz="2600" dirty="0"/>
          </a:p>
        </p:txBody>
      </p:sp>
    </p:spTree>
    <p:extLst>
      <p:ext uri="{BB962C8B-B14F-4D97-AF65-F5344CB8AC3E}">
        <p14:creationId xmlns:p14="http://schemas.microsoft.com/office/powerpoint/2010/main" val="1867198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95954-323A-E44C-A242-3F2421230AE6}"/>
              </a:ext>
            </a:extLst>
          </p:cNvPr>
          <p:cNvSpPr>
            <a:spLocks noGrp="1"/>
          </p:cNvSpPr>
          <p:nvPr>
            <p:ph type="title"/>
          </p:nvPr>
        </p:nvSpPr>
        <p:spPr/>
        <p:txBody>
          <a:bodyPr/>
          <a:lstStyle/>
          <a:p>
            <a:r>
              <a:rPr lang="en-US" dirty="0"/>
              <a:t>Data model in Bigtable</a:t>
            </a:r>
          </a:p>
        </p:txBody>
      </p:sp>
      <p:sp>
        <p:nvSpPr>
          <p:cNvPr id="4" name="Slide Number Placeholder 3">
            <a:extLst>
              <a:ext uri="{FF2B5EF4-FFF2-40B4-BE49-F238E27FC236}">
                <a16:creationId xmlns:a16="http://schemas.microsoft.com/office/drawing/2014/main" id="{4EDAB692-1BA4-8743-A5BE-753DE758028C}"/>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5</a:t>
            </a:fld>
            <a:endParaRPr lang="en-US">
              <a:solidFill>
                <a:prstClr val="black">
                  <a:tint val="75000"/>
                </a:prstClr>
              </a:solidFill>
            </a:endParaRPr>
          </a:p>
        </p:txBody>
      </p:sp>
      <p:sp>
        <p:nvSpPr>
          <p:cNvPr id="6" name="Content Placeholder 5">
            <a:extLst>
              <a:ext uri="{FF2B5EF4-FFF2-40B4-BE49-F238E27FC236}">
                <a16:creationId xmlns:a16="http://schemas.microsoft.com/office/drawing/2014/main" id="{CF210416-2875-9146-9697-4E00733F7D2E}"/>
              </a:ext>
            </a:extLst>
          </p:cNvPr>
          <p:cNvSpPr>
            <a:spLocks noGrp="1"/>
          </p:cNvSpPr>
          <p:nvPr>
            <p:ph idx="1"/>
          </p:nvPr>
        </p:nvSpPr>
        <p:spPr/>
        <p:txBody>
          <a:bodyPr/>
          <a:lstStyle/>
          <a:p>
            <a:r>
              <a:rPr lang="en-US" dirty="0"/>
              <a:t>NoSQL (no-join) distributed key-value store, designed to scale-out </a:t>
            </a:r>
          </a:p>
          <a:p>
            <a:r>
              <a:rPr lang="en-US" dirty="0"/>
              <a:t>has only one index (the row-key) </a:t>
            </a:r>
          </a:p>
          <a:p>
            <a:r>
              <a:rPr lang="en-US" dirty="0"/>
              <a:t>supports atomic single-row transactions </a:t>
            </a:r>
          </a:p>
          <a:p>
            <a:pPr marL="0" indent="0">
              <a:buNone/>
            </a:pPr>
            <a:endParaRPr lang="en-US" dirty="0"/>
          </a:p>
          <a:p>
            <a:endParaRPr lang="en-US" dirty="0"/>
          </a:p>
        </p:txBody>
      </p:sp>
      <p:pic>
        <p:nvPicPr>
          <p:cNvPr id="8" name="Picture 7">
            <a:extLst>
              <a:ext uri="{FF2B5EF4-FFF2-40B4-BE49-F238E27FC236}">
                <a16:creationId xmlns:a16="http://schemas.microsoft.com/office/drawing/2014/main" id="{49CC9217-246C-7141-B715-B723E8D93484}"/>
              </a:ext>
            </a:extLst>
          </p:cNvPr>
          <p:cNvPicPr>
            <a:picLocks noChangeAspect="1"/>
          </p:cNvPicPr>
          <p:nvPr/>
        </p:nvPicPr>
        <p:blipFill>
          <a:blip r:embed="rId2"/>
          <a:stretch>
            <a:fillRect/>
          </a:stretch>
        </p:blipFill>
        <p:spPr>
          <a:xfrm>
            <a:off x="609599" y="3954769"/>
            <a:ext cx="10947400" cy="2324100"/>
          </a:xfrm>
          <a:prstGeom prst="rect">
            <a:avLst/>
          </a:prstGeom>
        </p:spPr>
      </p:pic>
    </p:spTree>
    <p:extLst>
      <p:ext uri="{BB962C8B-B14F-4D97-AF65-F5344CB8AC3E}">
        <p14:creationId xmlns:p14="http://schemas.microsoft.com/office/powerpoint/2010/main" val="16034841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6605"/>
            <a:ext cx="9601200" cy="780195"/>
          </a:xfrm>
        </p:spPr>
        <p:txBody>
          <a:bodyPr/>
          <a:lstStyle/>
          <a:p>
            <a:r>
              <a:rPr lang="en-US" b="1" dirty="0">
                <a:solidFill>
                  <a:schemeClr val="accent2"/>
                </a:solidFill>
              </a:rPr>
              <a:t>PHƯƠNG PHÁP</a:t>
            </a:r>
          </a:p>
        </p:txBody>
      </p:sp>
      <p:sp>
        <p:nvSpPr>
          <p:cNvPr id="4" name="Slide Number Placeholder 3"/>
          <p:cNvSpPr>
            <a:spLocks noGrp="1"/>
          </p:cNvSpPr>
          <p:nvPr>
            <p:ph type="sldNum" sz="quarter" idx="12"/>
          </p:nvPr>
        </p:nvSpPr>
        <p:spPr/>
        <p:txBody>
          <a:bodyPr/>
          <a:lstStyle/>
          <a:p>
            <a:fld id="{B6827FD3-CBE3-48CC-A370-7CAFCB45EBF7}" type="slidenum">
              <a:rPr lang="en-US" sz="2000"/>
              <a:t>50</a:t>
            </a:fld>
            <a:endParaRPr lang="en-US" sz="2000"/>
          </a:p>
        </p:txBody>
      </p:sp>
      <p:sp>
        <p:nvSpPr>
          <p:cNvPr id="3" name="Date Placeholder 2"/>
          <p:cNvSpPr>
            <a:spLocks noGrp="1"/>
          </p:cNvSpPr>
          <p:nvPr>
            <p:ph type="dt" sz="half" idx="10"/>
          </p:nvPr>
        </p:nvSpPr>
        <p:spPr/>
        <p:txBody>
          <a:bodyPr/>
          <a:lstStyle/>
          <a:p>
            <a:endParaRPr lang="vi-VN"/>
          </a:p>
        </p:txBody>
      </p:sp>
      <p:sp>
        <p:nvSpPr>
          <p:cNvPr id="7" name="Content Placeholder 2"/>
          <p:cNvSpPr>
            <a:spLocks noGrp="1"/>
          </p:cNvSpPr>
          <p:nvPr>
            <p:ph idx="1"/>
          </p:nvPr>
        </p:nvSpPr>
        <p:spPr>
          <a:xfrm>
            <a:off x="457200" y="1295400"/>
            <a:ext cx="10972800" cy="5029200"/>
          </a:xfrm>
        </p:spPr>
        <p:txBody>
          <a:bodyPr>
            <a:noAutofit/>
          </a:bodyPr>
          <a:lstStyle/>
          <a:p>
            <a:pPr>
              <a:lnSpc>
                <a:spcPct val="150000"/>
              </a:lnSpc>
              <a:buFont typeface="Wingdings" panose="05000000000000000000" pitchFamily="2" charset="2"/>
              <a:buChar char="q"/>
            </a:pPr>
            <a:r>
              <a:rPr lang="vi-VN" sz="2700" dirty="0"/>
              <a:t> </a:t>
            </a:r>
            <a:r>
              <a:rPr lang="en-US" sz="2700" dirty="0" err="1"/>
              <a:t>Thực</a:t>
            </a:r>
            <a:r>
              <a:rPr lang="en-US" sz="2700" dirty="0"/>
              <a:t> </a:t>
            </a:r>
            <a:r>
              <a:rPr lang="en-US" sz="2700" dirty="0" err="1"/>
              <a:t>hiện</a:t>
            </a:r>
            <a:r>
              <a:rPr lang="en-US" sz="2700" dirty="0"/>
              <a:t>:</a:t>
            </a:r>
          </a:p>
          <a:p>
            <a:pPr lvl="1">
              <a:lnSpc>
                <a:spcPct val="150000"/>
              </a:lnSpc>
              <a:buFont typeface="Wingdings" pitchFamily="2" charset="2"/>
              <a:buChar char="Ø"/>
            </a:pPr>
            <a:r>
              <a:rPr lang="en-US" sz="2700" dirty="0" err="1"/>
              <a:t>Sử</a:t>
            </a:r>
            <a:r>
              <a:rPr lang="en-US" sz="2700" dirty="0"/>
              <a:t> </a:t>
            </a:r>
            <a:r>
              <a:rPr lang="en-US" sz="2700" dirty="0" err="1"/>
              <a:t>dụng</a:t>
            </a:r>
            <a:r>
              <a:rPr lang="en-US" sz="2700" dirty="0"/>
              <a:t> </a:t>
            </a:r>
            <a:r>
              <a:rPr lang="en-US" sz="2700" dirty="0" err="1"/>
              <a:t>Twiiter</a:t>
            </a:r>
            <a:r>
              <a:rPr lang="en-US" sz="2700" dirty="0"/>
              <a:t> Streaming API (twitter4j-core) </a:t>
            </a:r>
            <a:r>
              <a:rPr lang="en-US" sz="2700" dirty="0" err="1"/>
              <a:t>lấy</a:t>
            </a:r>
            <a:r>
              <a:rPr lang="en-US" sz="2700" dirty="0"/>
              <a:t> </a:t>
            </a:r>
            <a:r>
              <a:rPr lang="en-US" sz="2700" dirty="0" err="1"/>
              <a:t>các</a:t>
            </a:r>
            <a:r>
              <a:rPr lang="en-US" sz="2700" dirty="0"/>
              <a:t> public tweet </a:t>
            </a:r>
          </a:p>
          <a:p>
            <a:pPr lvl="1">
              <a:lnSpc>
                <a:spcPct val="150000"/>
              </a:lnSpc>
              <a:buFont typeface="Wingdings" pitchFamily="2" charset="2"/>
              <a:buChar char="Ø"/>
            </a:pPr>
            <a:r>
              <a:rPr lang="en-US" sz="2700" dirty="0" err="1"/>
              <a:t>Sử</a:t>
            </a:r>
            <a:r>
              <a:rPr lang="en-US" sz="2700" dirty="0"/>
              <a:t> </a:t>
            </a:r>
            <a:r>
              <a:rPr lang="en-US" sz="2700" dirty="0" err="1"/>
              <a:t>dụng</a:t>
            </a:r>
            <a:r>
              <a:rPr lang="en-US" sz="2700" dirty="0"/>
              <a:t> </a:t>
            </a:r>
            <a:r>
              <a:rPr lang="en-US" sz="2700" dirty="0" err="1"/>
              <a:t>công</a:t>
            </a:r>
            <a:r>
              <a:rPr lang="en-US" sz="2700" dirty="0"/>
              <a:t> </a:t>
            </a:r>
            <a:r>
              <a:rPr lang="en-US" sz="2700" dirty="0" err="1"/>
              <a:t>cụ</a:t>
            </a:r>
            <a:r>
              <a:rPr lang="en-US" sz="2700" dirty="0"/>
              <a:t> Setiment140 </a:t>
            </a:r>
            <a:r>
              <a:rPr lang="en-US" sz="2700" dirty="0" err="1"/>
              <a:t>để</a:t>
            </a:r>
            <a:r>
              <a:rPr lang="en-US" sz="2700" dirty="0"/>
              <a:t> </a:t>
            </a:r>
            <a:r>
              <a:rPr lang="en-US" sz="2700" dirty="0" err="1"/>
              <a:t>phân</a:t>
            </a:r>
            <a:r>
              <a:rPr lang="en-US" sz="2700" dirty="0"/>
              <a:t> </a:t>
            </a:r>
            <a:r>
              <a:rPr lang="en-US" sz="2700" dirty="0" err="1"/>
              <a:t>tích</a:t>
            </a:r>
            <a:r>
              <a:rPr lang="en-US" sz="2700" dirty="0"/>
              <a:t> </a:t>
            </a:r>
            <a:r>
              <a:rPr lang="en-US" sz="2700" dirty="0" err="1"/>
              <a:t>các</a:t>
            </a:r>
            <a:r>
              <a:rPr lang="en-US" sz="2700" dirty="0"/>
              <a:t> Tweet </a:t>
            </a:r>
            <a:r>
              <a:rPr lang="en-US" sz="2700" dirty="0" err="1"/>
              <a:t>theo</a:t>
            </a:r>
            <a:r>
              <a:rPr lang="en-US" sz="2700" dirty="0"/>
              <a:t> 3 </a:t>
            </a:r>
            <a:r>
              <a:rPr lang="en-US" sz="2700" dirty="0" err="1"/>
              <a:t>mức</a:t>
            </a:r>
            <a:r>
              <a:rPr lang="en-US" sz="2700" dirty="0"/>
              <a:t> </a:t>
            </a:r>
            <a:r>
              <a:rPr lang="en-US" sz="2700" dirty="0" err="1"/>
              <a:t>độ</a:t>
            </a:r>
            <a:r>
              <a:rPr lang="en-US" sz="2700" dirty="0"/>
              <a:t> : Positive , Negative , Neutral</a:t>
            </a:r>
          </a:p>
          <a:p>
            <a:pPr lvl="1">
              <a:lnSpc>
                <a:spcPct val="150000"/>
              </a:lnSpc>
              <a:buFont typeface="Wingdings" pitchFamily="2" charset="2"/>
              <a:buChar char="Ø"/>
            </a:pPr>
            <a:r>
              <a:rPr lang="en-US" sz="2700" dirty="0" err="1"/>
              <a:t>Lưu</a:t>
            </a:r>
            <a:r>
              <a:rPr lang="en-US" sz="2700" dirty="0"/>
              <a:t> </a:t>
            </a:r>
            <a:r>
              <a:rPr lang="en-US" sz="2700" dirty="0" err="1"/>
              <a:t>trữ</a:t>
            </a:r>
            <a:r>
              <a:rPr lang="en-US" sz="2700" dirty="0"/>
              <a:t> </a:t>
            </a:r>
            <a:r>
              <a:rPr lang="en-US" sz="2700" dirty="0" err="1"/>
              <a:t>các</a:t>
            </a:r>
            <a:r>
              <a:rPr lang="en-US" sz="2700" dirty="0"/>
              <a:t> Tweet </a:t>
            </a:r>
            <a:r>
              <a:rPr lang="en-US" sz="2700" dirty="0" err="1"/>
              <a:t>trên</a:t>
            </a:r>
            <a:r>
              <a:rPr lang="en-US" sz="2700" dirty="0"/>
              <a:t> </a:t>
            </a:r>
            <a:r>
              <a:rPr lang="en-US" sz="2700" dirty="0" err="1"/>
              <a:t>google</a:t>
            </a:r>
            <a:r>
              <a:rPr lang="en-US" sz="2700" dirty="0"/>
              <a:t> cloud </a:t>
            </a:r>
            <a:r>
              <a:rPr lang="en-US" sz="2700" dirty="0" err="1"/>
              <a:t>bigtable</a:t>
            </a:r>
            <a:endParaRPr lang="en-US" sz="2700" dirty="0"/>
          </a:p>
          <a:p>
            <a:pPr lvl="1">
              <a:lnSpc>
                <a:spcPct val="150000"/>
              </a:lnSpc>
              <a:buFont typeface="Wingdings" pitchFamily="2" charset="2"/>
              <a:buChar char="Ø"/>
            </a:pPr>
            <a:r>
              <a:rPr lang="en-US" sz="2700" dirty="0" err="1"/>
              <a:t>Trực</a:t>
            </a:r>
            <a:r>
              <a:rPr lang="en-US" sz="2700" dirty="0"/>
              <a:t> </a:t>
            </a:r>
            <a:r>
              <a:rPr lang="en-US" sz="2700" dirty="0" err="1"/>
              <a:t>quan</a:t>
            </a:r>
            <a:r>
              <a:rPr lang="en-US" sz="2700" dirty="0"/>
              <a:t> </a:t>
            </a:r>
            <a:r>
              <a:rPr lang="en-US" sz="2700" dirty="0" err="1"/>
              <a:t>hóa</a:t>
            </a:r>
            <a:r>
              <a:rPr lang="en-US" sz="2700" dirty="0"/>
              <a:t> </a:t>
            </a:r>
            <a:r>
              <a:rPr lang="en-US" sz="2700" dirty="0" err="1"/>
              <a:t>dữ</a:t>
            </a:r>
            <a:r>
              <a:rPr lang="en-US" sz="2700" dirty="0"/>
              <a:t> </a:t>
            </a:r>
            <a:r>
              <a:rPr lang="en-US" sz="2700" dirty="0" err="1"/>
              <a:t>liệu</a:t>
            </a:r>
            <a:r>
              <a:rPr lang="en-US" sz="2700" dirty="0"/>
              <a:t> </a:t>
            </a:r>
            <a:endParaRPr lang="vi-VN" sz="2700" dirty="0"/>
          </a:p>
        </p:txBody>
      </p:sp>
    </p:spTree>
    <p:extLst>
      <p:ext uri="{BB962C8B-B14F-4D97-AF65-F5344CB8AC3E}">
        <p14:creationId xmlns:p14="http://schemas.microsoft.com/office/powerpoint/2010/main" val="26128777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6605"/>
            <a:ext cx="9601200" cy="780195"/>
          </a:xfrm>
        </p:spPr>
        <p:txBody>
          <a:bodyPr/>
          <a:lstStyle/>
          <a:p>
            <a:r>
              <a:rPr lang="en-US" b="1" dirty="0">
                <a:solidFill>
                  <a:schemeClr val="accent2"/>
                </a:solidFill>
              </a:rPr>
              <a:t>PHƯƠNG PHÁP</a:t>
            </a:r>
          </a:p>
        </p:txBody>
      </p:sp>
      <p:sp>
        <p:nvSpPr>
          <p:cNvPr id="4" name="Slide Number Placeholder 3"/>
          <p:cNvSpPr>
            <a:spLocks noGrp="1"/>
          </p:cNvSpPr>
          <p:nvPr>
            <p:ph type="sldNum" sz="quarter" idx="12"/>
          </p:nvPr>
        </p:nvSpPr>
        <p:spPr/>
        <p:txBody>
          <a:bodyPr/>
          <a:lstStyle/>
          <a:p>
            <a:fld id="{B6827FD3-CBE3-48CC-A370-7CAFCB45EBF7}" type="slidenum">
              <a:rPr lang="en-US" sz="2000"/>
              <a:t>51</a:t>
            </a:fld>
            <a:endParaRPr lang="en-US" sz="2000"/>
          </a:p>
        </p:txBody>
      </p:sp>
      <p:sp>
        <p:nvSpPr>
          <p:cNvPr id="3" name="Date Placeholder 2"/>
          <p:cNvSpPr>
            <a:spLocks noGrp="1"/>
          </p:cNvSpPr>
          <p:nvPr>
            <p:ph type="dt" sz="half" idx="10"/>
          </p:nvPr>
        </p:nvSpPr>
        <p:spPr/>
        <p:txBody>
          <a:bodyPr/>
          <a:lstStyle/>
          <a:p>
            <a:endParaRPr lang="vi-VN"/>
          </a:p>
        </p:txBody>
      </p:sp>
      <p:sp>
        <p:nvSpPr>
          <p:cNvPr id="7" name="Content Placeholder 2"/>
          <p:cNvSpPr>
            <a:spLocks noGrp="1"/>
          </p:cNvSpPr>
          <p:nvPr>
            <p:ph idx="1"/>
          </p:nvPr>
        </p:nvSpPr>
        <p:spPr>
          <a:xfrm>
            <a:off x="609600" y="1524000"/>
            <a:ext cx="10972802" cy="4402666"/>
          </a:xfrm>
        </p:spPr>
        <p:txBody>
          <a:bodyPr>
            <a:noAutofit/>
          </a:bodyPr>
          <a:lstStyle/>
          <a:p>
            <a:pPr>
              <a:lnSpc>
                <a:spcPct val="150000"/>
              </a:lnSpc>
              <a:buFont typeface="Wingdings" panose="05000000000000000000" pitchFamily="2" charset="2"/>
              <a:buChar char="q"/>
            </a:pPr>
            <a:r>
              <a:rPr lang="vi-VN" sz="2800" dirty="0"/>
              <a:t> </a:t>
            </a:r>
            <a:r>
              <a:rPr lang="en-US" sz="2800" dirty="0" err="1"/>
              <a:t>Công</a:t>
            </a:r>
            <a:r>
              <a:rPr lang="en-US" sz="2800" dirty="0"/>
              <a:t> </a:t>
            </a:r>
            <a:r>
              <a:rPr lang="en-US" sz="2800" dirty="0" err="1"/>
              <a:t>cụ</a:t>
            </a:r>
            <a:r>
              <a:rPr lang="en-US" sz="2800" dirty="0"/>
              <a:t>:</a:t>
            </a:r>
          </a:p>
          <a:p>
            <a:pPr lvl="1">
              <a:lnSpc>
                <a:spcPct val="150000"/>
              </a:lnSpc>
              <a:buFont typeface="Wingdings" pitchFamily="2" charset="2"/>
              <a:buChar char="Ø"/>
            </a:pPr>
            <a:r>
              <a:rPr lang="en-US" sz="2800" dirty="0"/>
              <a:t> </a:t>
            </a:r>
            <a:r>
              <a:rPr lang="en-US" sz="2800" dirty="0" err="1"/>
              <a:t>Javaeclip</a:t>
            </a:r>
            <a:r>
              <a:rPr lang="en-US" sz="2800" dirty="0"/>
              <a:t>, </a:t>
            </a:r>
            <a:r>
              <a:rPr lang="en-US" sz="2800" dirty="0" err="1"/>
              <a:t>Intellij</a:t>
            </a:r>
            <a:r>
              <a:rPr lang="en-US" sz="2800" dirty="0"/>
              <a:t>, Java SDK , hadoop-eclipse-plugin-2.8.3</a:t>
            </a:r>
          </a:p>
          <a:p>
            <a:pPr lvl="1">
              <a:lnSpc>
                <a:spcPct val="150000"/>
              </a:lnSpc>
              <a:buFont typeface="Wingdings" pitchFamily="2" charset="2"/>
              <a:buChar char="Ø"/>
            </a:pPr>
            <a:r>
              <a:rPr lang="en-US" sz="2800" dirty="0"/>
              <a:t>Twitter4j, Sentiment140  API</a:t>
            </a:r>
          </a:p>
          <a:p>
            <a:pPr lvl="1">
              <a:lnSpc>
                <a:spcPct val="150000"/>
              </a:lnSpc>
              <a:buFont typeface="Wingdings" pitchFamily="2" charset="2"/>
              <a:buChar char="Ø"/>
            </a:pPr>
            <a:r>
              <a:rPr lang="en-US" sz="2800" dirty="0"/>
              <a:t>Google Cloud Bigtable (or </a:t>
            </a:r>
            <a:r>
              <a:rPr lang="en-US" sz="2800" dirty="0" err="1"/>
              <a:t>Hbase</a:t>
            </a:r>
            <a:r>
              <a:rPr lang="en-US" sz="2800" dirty="0"/>
              <a:t> version 1.2.7), </a:t>
            </a:r>
            <a:r>
              <a:rPr lang="en-US" sz="2800" dirty="0" err="1"/>
              <a:t>bigtable-hbase</a:t>
            </a:r>
            <a:endParaRPr lang="en-US" sz="2800" dirty="0"/>
          </a:p>
          <a:p>
            <a:pPr lvl="1">
              <a:lnSpc>
                <a:spcPct val="150000"/>
              </a:lnSpc>
              <a:buFont typeface="Wingdings" pitchFamily="2" charset="2"/>
              <a:buChar char="Ø"/>
            </a:pPr>
            <a:r>
              <a:rPr lang="en-US" sz="2800" dirty="0"/>
              <a:t>Web Application (</a:t>
            </a:r>
            <a:r>
              <a:rPr lang="en-US" sz="2800" dirty="0" err="1"/>
              <a:t>ASP.Net</a:t>
            </a:r>
            <a:r>
              <a:rPr lang="en-US" sz="2800" dirty="0"/>
              <a:t>)</a:t>
            </a:r>
            <a:endParaRPr lang="vi-VN" sz="2800" dirty="0"/>
          </a:p>
        </p:txBody>
      </p:sp>
    </p:spTree>
    <p:extLst>
      <p:ext uri="{BB962C8B-B14F-4D97-AF65-F5344CB8AC3E}">
        <p14:creationId xmlns:p14="http://schemas.microsoft.com/office/powerpoint/2010/main" val="5833860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939B1FA-81F2-4940-9AF3-5EAFB5D6669B}" type="slidenum">
              <a:rPr lang="en-US" smtClean="0">
                <a:solidFill>
                  <a:prstClr val="black">
                    <a:tint val="75000"/>
                  </a:prstClr>
                </a:solidFill>
              </a:rPr>
              <a:pPr/>
              <a:t>52</a:t>
            </a:fld>
            <a:endParaRPr lang="en-US">
              <a:solidFill>
                <a:prstClr val="black">
                  <a:tint val="75000"/>
                </a:prstClr>
              </a:solidFill>
            </a:endParaRPr>
          </a:p>
        </p:txBody>
      </p:sp>
      <p:pic>
        <p:nvPicPr>
          <p:cNvPr id="6" name="Content Placeholder 4">
            <a:extLst>
              <a:ext uri="{FF2B5EF4-FFF2-40B4-BE49-F238E27FC236}">
                <a16:creationId xmlns:a16="http://schemas.microsoft.com/office/drawing/2014/main" id="{A11B81EF-5C4B-0E4F-8651-14611FFEE1FA}"/>
              </a:ext>
            </a:extLst>
          </p:cNvPr>
          <p:cNvPicPr>
            <a:picLocks noChangeAspect="1"/>
          </p:cNvPicPr>
          <p:nvPr/>
        </p:nvPicPr>
        <p:blipFill>
          <a:blip r:embed="rId2"/>
          <a:stretch>
            <a:fillRect/>
          </a:stretch>
        </p:blipFill>
        <p:spPr>
          <a:xfrm>
            <a:off x="0" y="67679"/>
            <a:ext cx="12249873" cy="6790321"/>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1659" y="2912054"/>
            <a:ext cx="4848681" cy="3227964"/>
          </a:xfrm>
          <a:prstGeom prst="rect">
            <a:avLst/>
          </a:prstGeom>
        </p:spPr>
      </p:pic>
    </p:spTree>
    <p:extLst>
      <p:ext uri="{BB962C8B-B14F-4D97-AF65-F5344CB8AC3E}">
        <p14:creationId xmlns:p14="http://schemas.microsoft.com/office/powerpoint/2010/main" val="5034073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827FD3-CBE3-48CC-A370-7CAFCB45EBF7}" type="slidenum">
              <a:rPr lang="en-US" sz="2000"/>
              <a:t>53</a:t>
            </a:fld>
            <a:endParaRPr lang="en-US" sz="2000"/>
          </a:p>
        </p:txBody>
      </p:sp>
      <p:sp>
        <p:nvSpPr>
          <p:cNvPr id="3" name="Date Placeholder 2"/>
          <p:cNvSpPr>
            <a:spLocks noGrp="1"/>
          </p:cNvSpPr>
          <p:nvPr>
            <p:ph type="dt" sz="half" idx="10"/>
          </p:nvPr>
        </p:nvSpPr>
        <p:spPr/>
        <p:txBody>
          <a:bodyPr/>
          <a:lstStyle/>
          <a:p>
            <a:endParaRPr lang="vi-VN"/>
          </a:p>
        </p:txBody>
      </p:sp>
      <p:sp>
        <p:nvSpPr>
          <p:cNvPr id="7" name="Content Placeholder 2"/>
          <p:cNvSpPr>
            <a:spLocks noGrp="1"/>
          </p:cNvSpPr>
          <p:nvPr>
            <p:ph idx="1"/>
          </p:nvPr>
        </p:nvSpPr>
        <p:spPr>
          <a:xfrm>
            <a:off x="609600" y="985722"/>
            <a:ext cx="10972800" cy="5338878"/>
          </a:xfrm>
        </p:spPr>
        <p:txBody>
          <a:bodyPr>
            <a:noAutofit/>
          </a:bodyPr>
          <a:lstStyle/>
          <a:p>
            <a:pPr marL="514350" indent="-514350">
              <a:lnSpc>
                <a:spcPct val="150000"/>
              </a:lnSpc>
              <a:buFont typeface="+mj-lt"/>
              <a:buAutoNum type="arabicPeriod"/>
            </a:pPr>
            <a:r>
              <a:rPr lang="en-US" sz="2800" i="1" dirty="0"/>
              <a:t>Chang Fay, et al.: Bigtable: A Distributed Storage System for Structured Data, OSDI, 2006</a:t>
            </a:r>
          </a:p>
          <a:p>
            <a:pPr marL="514350" indent="-514350">
              <a:lnSpc>
                <a:spcPct val="150000"/>
              </a:lnSpc>
              <a:buFont typeface="+mj-lt"/>
              <a:buAutoNum type="arabicPeriod"/>
            </a:pPr>
            <a:r>
              <a:rPr lang="en-US" sz="2800" i="1" dirty="0"/>
              <a:t>Internet</a:t>
            </a:r>
            <a:endParaRPr lang="vi-VN" sz="2800" i="1" dirty="0"/>
          </a:p>
        </p:txBody>
      </p:sp>
      <p:sp>
        <p:nvSpPr>
          <p:cNvPr id="6" name="Title 5">
            <a:extLst>
              <a:ext uri="{FF2B5EF4-FFF2-40B4-BE49-F238E27FC236}">
                <a16:creationId xmlns:a16="http://schemas.microsoft.com/office/drawing/2014/main" id="{60742313-3F48-E745-8D49-F9F52388398D}"/>
              </a:ext>
            </a:extLst>
          </p:cNvPr>
          <p:cNvSpPr>
            <a:spLocks noGrp="1"/>
          </p:cNvSpPr>
          <p:nvPr>
            <p:ph type="title"/>
          </p:nvPr>
        </p:nvSpPr>
        <p:spPr/>
        <p:txBody>
          <a:bodyPr>
            <a:normAutofit fontScale="90000"/>
          </a:bodyPr>
          <a:lstStyle/>
          <a:p>
            <a:br>
              <a:rPr lang="en-US" dirty="0"/>
            </a:br>
            <a:r>
              <a:rPr lang="en-US" dirty="0"/>
              <a:t>References </a:t>
            </a:r>
            <a:br>
              <a:rPr lang="en-US" dirty="0"/>
            </a:br>
            <a:endParaRPr lang="en-US" dirty="0"/>
          </a:p>
        </p:txBody>
      </p:sp>
    </p:spTree>
    <p:extLst>
      <p:ext uri="{BB962C8B-B14F-4D97-AF65-F5344CB8AC3E}">
        <p14:creationId xmlns:p14="http://schemas.microsoft.com/office/powerpoint/2010/main" val="1143918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D454B-52DE-534D-BCBB-31756AFFE530}"/>
              </a:ext>
            </a:extLst>
          </p:cNvPr>
          <p:cNvSpPr>
            <a:spLocks noGrp="1"/>
          </p:cNvSpPr>
          <p:nvPr>
            <p:ph type="title"/>
          </p:nvPr>
        </p:nvSpPr>
        <p:spPr/>
        <p:txBody>
          <a:bodyPr/>
          <a:lstStyle/>
          <a:p>
            <a:r>
              <a:rPr lang="en-US" dirty="0">
                <a:solidFill>
                  <a:srgbClr val="C00000"/>
                </a:solidFill>
              </a:rPr>
              <a:t>Bigtable Data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8399AE-2DAF-6B44-A8CB-CCD6E8BB033A}"/>
                  </a:ext>
                </a:extLst>
              </p:cNvPr>
              <p:cNvSpPr>
                <a:spLocks noGrp="1"/>
              </p:cNvSpPr>
              <p:nvPr>
                <p:ph idx="1"/>
              </p:nvPr>
            </p:nvSpPr>
            <p:spPr>
              <a:xfrm>
                <a:off x="609600" y="1138426"/>
                <a:ext cx="10972801" cy="5217927"/>
              </a:xfrm>
            </p:spPr>
            <p:txBody>
              <a:bodyPr/>
              <a:lstStyle/>
              <a:p>
                <a:r>
                  <a:rPr lang="en-US" dirty="0"/>
                  <a:t>Data is indexed using row and column names</a:t>
                </a:r>
              </a:p>
              <a:p>
                <a:r>
                  <a:rPr lang="en-US" dirty="0"/>
                  <a:t>Data is treated as </a:t>
                </a:r>
                <a:r>
                  <a:rPr lang="en-US" dirty="0" err="1"/>
                  <a:t>uninterpreted</a:t>
                </a:r>
                <a:r>
                  <a:rPr lang="en-US" dirty="0"/>
                  <a:t> strings</a:t>
                </a:r>
              </a:p>
              <a:p>
                <a:pPr lvl="1"/>
                <a:r>
                  <a:rPr lang="en-US" dirty="0"/>
                  <a:t>(</a:t>
                </a:r>
                <a:r>
                  <a:rPr lang="en-US" dirty="0" err="1"/>
                  <a:t>row:string</a:t>
                </a:r>
                <a:r>
                  <a:rPr lang="en-US" dirty="0"/>
                  <a:t>, </a:t>
                </a:r>
                <a:r>
                  <a:rPr lang="en-US" dirty="0" err="1"/>
                  <a:t>column:string</a:t>
                </a:r>
                <a:r>
                  <a:rPr lang="en-US" dirty="0"/>
                  <a:t>, time:int64) </a:t>
                </a:r>
                <a14:m>
                  <m:oMath xmlns:m="http://schemas.openxmlformats.org/officeDocument/2006/math">
                    <m:r>
                      <a:rPr lang="en-US" i="1">
                        <a:latin typeface="Cambria Math"/>
                        <a:ea typeface="Cambria Math"/>
                      </a:rPr>
                      <m:t>→ </m:t>
                    </m:r>
                  </m:oMath>
                </a14:m>
                <a:r>
                  <a:rPr lang="en-US" dirty="0"/>
                  <a:t>string</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B98399AE-2DAF-6B44-A8CB-CCD6E8BB033A}"/>
                  </a:ext>
                </a:extLst>
              </p:cNvPr>
              <p:cNvSpPr>
                <a:spLocks noGrp="1" noRot="1" noChangeAspect="1" noMove="1" noResize="1" noEditPoints="1" noAdjustHandles="1" noChangeArrowheads="1" noChangeShapeType="1" noTextEdit="1"/>
              </p:cNvSpPr>
              <p:nvPr>
                <p:ph idx="1"/>
              </p:nvPr>
            </p:nvSpPr>
            <p:spPr>
              <a:xfrm>
                <a:off x="609600" y="1138426"/>
                <a:ext cx="10972801" cy="5217927"/>
              </a:xfrm>
              <a:blipFill>
                <a:blip r:embed="rId3"/>
                <a:stretch>
                  <a:fillRect l="-1505" t="-169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2D1E367-54D3-8D4D-BBC3-11233B595798}"/>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6</a:t>
            </a:fld>
            <a:endParaRPr lang="en-US">
              <a:solidFill>
                <a:prstClr val="black">
                  <a:tint val="75000"/>
                </a:prstClr>
              </a:solidFill>
            </a:endParaRPr>
          </a:p>
        </p:txBody>
      </p:sp>
      <p:pic>
        <p:nvPicPr>
          <p:cNvPr id="5" name="Picture 4">
            <a:extLst>
              <a:ext uri="{FF2B5EF4-FFF2-40B4-BE49-F238E27FC236}">
                <a16:creationId xmlns:a16="http://schemas.microsoft.com/office/drawing/2014/main" id="{0423D5EB-4E97-2543-A297-9785E712DB58}"/>
              </a:ext>
            </a:extLst>
          </p:cNvPr>
          <p:cNvPicPr>
            <a:picLocks noChangeAspect="1"/>
          </p:cNvPicPr>
          <p:nvPr/>
        </p:nvPicPr>
        <p:blipFill>
          <a:blip r:embed="rId4"/>
          <a:stretch>
            <a:fillRect/>
          </a:stretch>
        </p:blipFill>
        <p:spPr>
          <a:xfrm>
            <a:off x="1447800" y="3657600"/>
            <a:ext cx="9035087" cy="2265651"/>
          </a:xfrm>
          <a:prstGeom prst="rect">
            <a:avLst/>
          </a:prstGeom>
        </p:spPr>
      </p:pic>
    </p:spTree>
    <p:extLst>
      <p:ext uri="{BB962C8B-B14F-4D97-AF65-F5344CB8AC3E}">
        <p14:creationId xmlns:p14="http://schemas.microsoft.com/office/powerpoint/2010/main" val="1118020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381B8-B3BB-8C47-BC96-D0FF5EB23FAD}"/>
              </a:ext>
            </a:extLst>
          </p:cNvPr>
          <p:cNvSpPr>
            <a:spLocks noGrp="1"/>
          </p:cNvSpPr>
          <p:nvPr>
            <p:ph type="title"/>
          </p:nvPr>
        </p:nvSpPr>
        <p:spPr/>
        <p:txBody>
          <a:bodyPr/>
          <a:lstStyle/>
          <a:p>
            <a:r>
              <a:rPr lang="en-US" dirty="0">
                <a:solidFill>
                  <a:srgbClr val="C00000"/>
                </a:solidFill>
              </a:rPr>
              <a:t>Bigtable Data Model</a:t>
            </a:r>
          </a:p>
        </p:txBody>
      </p:sp>
      <p:sp>
        <p:nvSpPr>
          <p:cNvPr id="3" name="Content Placeholder 2">
            <a:extLst>
              <a:ext uri="{FF2B5EF4-FFF2-40B4-BE49-F238E27FC236}">
                <a16:creationId xmlns:a16="http://schemas.microsoft.com/office/drawing/2014/main" id="{C60D53BE-8653-CC44-882D-1F3A9ECBF761}"/>
              </a:ext>
            </a:extLst>
          </p:cNvPr>
          <p:cNvSpPr>
            <a:spLocks noGrp="1"/>
          </p:cNvSpPr>
          <p:nvPr>
            <p:ph idx="1"/>
          </p:nvPr>
        </p:nvSpPr>
        <p:spPr/>
        <p:txBody>
          <a:bodyPr>
            <a:normAutofit lnSpcReduction="10000"/>
          </a:bodyPr>
          <a:lstStyle/>
          <a:p>
            <a:r>
              <a:rPr lang="en-US" dirty="0"/>
              <a:t>Rows</a:t>
            </a:r>
          </a:p>
          <a:p>
            <a:pPr lvl="1"/>
            <a:r>
              <a:rPr lang="en-US" dirty="0"/>
              <a:t>Data maintained in lexicographic order by row key</a:t>
            </a:r>
          </a:p>
          <a:p>
            <a:pPr lvl="1"/>
            <a:r>
              <a:rPr lang="en-US" dirty="0"/>
              <a:t>Tablet: rows with consecutive keys</a:t>
            </a:r>
          </a:p>
          <a:p>
            <a:pPr lvl="2"/>
            <a:r>
              <a:rPr lang="en-US" dirty="0"/>
              <a:t>Units of distribution and load balancing</a:t>
            </a:r>
          </a:p>
          <a:p>
            <a:r>
              <a:rPr lang="en-US" dirty="0"/>
              <a:t>Columns</a:t>
            </a:r>
          </a:p>
          <a:p>
            <a:pPr lvl="1"/>
            <a:r>
              <a:rPr lang="en-US" dirty="0"/>
              <a:t>Column families</a:t>
            </a:r>
          </a:p>
          <a:p>
            <a:pPr lvl="2"/>
            <a:r>
              <a:rPr lang="en-US" dirty="0" err="1"/>
              <a:t>Family:qualifier</a:t>
            </a:r>
            <a:endParaRPr lang="en-US" dirty="0"/>
          </a:p>
          <a:p>
            <a:r>
              <a:rPr lang="en-US" dirty="0"/>
              <a:t>Cells</a:t>
            </a:r>
          </a:p>
          <a:p>
            <a:r>
              <a:rPr lang="en-US" dirty="0"/>
              <a:t>Timestamps</a:t>
            </a:r>
          </a:p>
        </p:txBody>
      </p:sp>
      <p:sp>
        <p:nvSpPr>
          <p:cNvPr id="4" name="Slide Number Placeholder 3">
            <a:extLst>
              <a:ext uri="{FF2B5EF4-FFF2-40B4-BE49-F238E27FC236}">
                <a16:creationId xmlns:a16="http://schemas.microsoft.com/office/drawing/2014/main" id="{6A3F1C0D-8381-0D45-9885-FFA3C1BB794D}"/>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7</a:t>
            </a:fld>
            <a:endParaRPr lang="en-US">
              <a:solidFill>
                <a:prstClr val="black">
                  <a:tint val="75000"/>
                </a:prstClr>
              </a:solidFill>
            </a:endParaRPr>
          </a:p>
        </p:txBody>
      </p:sp>
    </p:spTree>
    <p:extLst>
      <p:ext uri="{BB962C8B-B14F-4D97-AF65-F5344CB8AC3E}">
        <p14:creationId xmlns:p14="http://schemas.microsoft.com/office/powerpoint/2010/main" val="1550493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Model – </a:t>
            </a:r>
            <a:r>
              <a:rPr lang="en-US" dirty="0" err="1"/>
              <a:t>WebTable</a:t>
            </a:r>
            <a:r>
              <a:rPr lang="en-US" dirty="0"/>
              <a:t> Example</a:t>
            </a:r>
          </a:p>
        </p:txBody>
      </p:sp>
      <p:sp>
        <p:nvSpPr>
          <p:cNvPr id="5" name="Slide Number Placeholder 4"/>
          <p:cNvSpPr>
            <a:spLocks noGrp="1"/>
          </p:cNvSpPr>
          <p:nvPr>
            <p:ph type="sldNum" sz="quarter" idx="12"/>
          </p:nvPr>
        </p:nvSpPr>
        <p:spPr/>
        <p:txBody>
          <a:bodyPr/>
          <a:lstStyle/>
          <a:p>
            <a:fld id="{7399A158-4860-4492-B88C-CCB016D4ADA1}" type="slidenum">
              <a:rPr lang="en-US" smtClean="0"/>
              <a:t>8</a:t>
            </a:fld>
            <a:endParaRPr lang="en-US"/>
          </a:p>
        </p:txBody>
      </p:sp>
      <p:sp>
        <p:nvSpPr>
          <p:cNvPr id="6" name="TextBox 5"/>
          <p:cNvSpPr txBox="1"/>
          <p:nvPr/>
        </p:nvSpPr>
        <p:spPr>
          <a:xfrm>
            <a:off x="2438400" y="5114331"/>
            <a:ext cx="7696200" cy="461665"/>
          </a:xfrm>
          <a:prstGeom prst="rect">
            <a:avLst/>
          </a:prstGeom>
          <a:noFill/>
        </p:spPr>
        <p:txBody>
          <a:bodyPr wrap="square" rtlCol="0">
            <a:spAutoFit/>
          </a:bodyPr>
          <a:lstStyle/>
          <a:p>
            <a:r>
              <a:rPr lang="en-US" dirty="0"/>
              <a:t>A large collection of web pages and related information</a:t>
            </a:r>
          </a:p>
        </p:txBody>
      </p:sp>
      <p:pic>
        <p:nvPicPr>
          <p:cNvPr id="8" name="Picture 7">
            <a:extLst>
              <a:ext uri="{FF2B5EF4-FFF2-40B4-BE49-F238E27FC236}">
                <a16:creationId xmlns:a16="http://schemas.microsoft.com/office/drawing/2014/main" id="{FFBE0AF0-7762-6744-A948-FDEA113883C5}"/>
              </a:ext>
            </a:extLst>
          </p:cNvPr>
          <p:cNvPicPr>
            <a:picLocks noChangeAspect="1"/>
          </p:cNvPicPr>
          <p:nvPr/>
        </p:nvPicPr>
        <p:blipFill>
          <a:blip r:embed="rId3"/>
          <a:stretch>
            <a:fillRect/>
          </a:stretch>
        </p:blipFill>
        <p:spPr>
          <a:xfrm>
            <a:off x="2144859" y="1332315"/>
            <a:ext cx="7902282" cy="3435422"/>
          </a:xfrm>
          <a:prstGeom prst="rect">
            <a:avLst/>
          </a:prstGeom>
        </p:spPr>
      </p:pic>
    </p:spTree>
    <p:extLst>
      <p:ext uri="{BB962C8B-B14F-4D97-AF65-F5344CB8AC3E}">
        <p14:creationId xmlns:p14="http://schemas.microsoft.com/office/powerpoint/2010/main" val="2691274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Model – </a:t>
            </a:r>
            <a:r>
              <a:rPr lang="en-US" dirty="0" err="1"/>
              <a:t>WebTable</a:t>
            </a:r>
            <a:r>
              <a:rPr lang="en-US" dirty="0"/>
              <a:t> Example</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9739" y="2295525"/>
            <a:ext cx="8772525" cy="226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ounded Rectangular Callout 2"/>
          <p:cNvSpPr/>
          <p:nvPr/>
        </p:nvSpPr>
        <p:spPr>
          <a:xfrm>
            <a:off x="1709738" y="1981200"/>
            <a:ext cx="1371600" cy="914400"/>
          </a:xfrm>
          <a:prstGeom prst="wedgeRoundRectCallout">
            <a:avLst>
              <a:gd name="adj1" fmla="val -16071"/>
              <a:gd name="adj2" fmla="val 116071"/>
              <a:gd name="adj3" fmla="val 1666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Row Key</a:t>
            </a:r>
          </a:p>
        </p:txBody>
      </p:sp>
      <p:sp>
        <p:nvSpPr>
          <p:cNvPr id="8" name="TextBox 7"/>
          <p:cNvSpPr txBox="1"/>
          <p:nvPr/>
        </p:nvSpPr>
        <p:spPr>
          <a:xfrm>
            <a:off x="2133600" y="4562476"/>
            <a:ext cx="6781800" cy="830997"/>
          </a:xfrm>
          <a:prstGeom prst="rect">
            <a:avLst/>
          </a:prstGeom>
          <a:noFill/>
          <a:ln w="0">
            <a:noFill/>
          </a:ln>
        </p:spPr>
        <p:txBody>
          <a:bodyPr wrap="square" rtlCol="0">
            <a:spAutoFit/>
          </a:bodyPr>
          <a:lstStyle/>
          <a:p>
            <a:pPr algn="ctr"/>
            <a:r>
              <a:rPr lang="en-US" dirty="0"/>
              <a:t>Tablet - Group of rows with consecutive keys. </a:t>
            </a:r>
            <a:br>
              <a:rPr lang="en-US" dirty="0"/>
            </a:br>
            <a:r>
              <a:rPr lang="en-US" dirty="0"/>
              <a:t>Unit of Distribution</a:t>
            </a:r>
            <a:endParaRPr lang="en-US" b="1" dirty="0"/>
          </a:p>
        </p:txBody>
      </p:sp>
      <p:sp>
        <p:nvSpPr>
          <p:cNvPr id="6" name="TextBox 5"/>
          <p:cNvSpPr txBox="1"/>
          <p:nvPr/>
        </p:nvSpPr>
        <p:spPr>
          <a:xfrm>
            <a:off x="2590800" y="5399682"/>
            <a:ext cx="7467600" cy="461665"/>
          </a:xfrm>
          <a:prstGeom prst="rect">
            <a:avLst/>
          </a:prstGeom>
          <a:noFill/>
          <a:ln w="0">
            <a:noFill/>
          </a:ln>
        </p:spPr>
        <p:txBody>
          <a:bodyPr wrap="square" rtlCol="0">
            <a:spAutoFit/>
          </a:bodyPr>
          <a:lstStyle/>
          <a:p>
            <a:pPr algn="ctr"/>
            <a:r>
              <a:rPr lang="en-US" dirty="0" err="1"/>
              <a:t>Bigtable</a:t>
            </a:r>
            <a:r>
              <a:rPr lang="en-US" dirty="0"/>
              <a:t> maintains data in lexicographic order by row key</a:t>
            </a:r>
            <a:endParaRPr lang="en-US" b="1" dirty="0"/>
          </a:p>
        </p:txBody>
      </p:sp>
      <p:sp>
        <p:nvSpPr>
          <p:cNvPr id="7" name="Slide Number Placeholder 6"/>
          <p:cNvSpPr>
            <a:spLocks noGrp="1"/>
          </p:cNvSpPr>
          <p:nvPr>
            <p:ph type="sldNum" sz="quarter" idx="12"/>
          </p:nvPr>
        </p:nvSpPr>
        <p:spPr/>
        <p:txBody>
          <a:bodyPr/>
          <a:lstStyle/>
          <a:p>
            <a:fld id="{7399A158-4860-4492-B88C-CCB016D4ADA1}" type="slidenum">
              <a:rPr lang="en-US" smtClean="0"/>
              <a:t>9</a:t>
            </a:fld>
            <a:endParaRPr lang="en-US"/>
          </a:p>
        </p:txBody>
      </p:sp>
    </p:spTree>
    <p:extLst>
      <p:ext uri="{BB962C8B-B14F-4D97-AF65-F5344CB8AC3E}">
        <p14:creationId xmlns:p14="http://schemas.microsoft.com/office/powerpoint/2010/main" val="350695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6" grpId="0"/>
    </p:bldLst>
  </p:timing>
</p:sld>
</file>

<file path=ppt/theme/theme1.xml><?xml version="1.0" encoding="utf-8"?>
<a:theme xmlns:a="http://schemas.openxmlformats.org/drawingml/2006/main" name="7_Office Theme">
  <a:themeElements>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17646</TotalTime>
  <Words>3405</Words>
  <Application>Microsoft Macintosh PowerPoint</Application>
  <PresentationFormat>Widescreen</PresentationFormat>
  <Paragraphs>504</Paragraphs>
  <Slides>53</Slides>
  <Notes>38</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Arial</vt:lpstr>
      <vt:lpstr>Arial (Body)</vt:lpstr>
      <vt:lpstr>Calibri</vt:lpstr>
      <vt:lpstr>Cambria Math</vt:lpstr>
      <vt:lpstr>Times New Roman</vt:lpstr>
      <vt:lpstr>Wingdings</vt:lpstr>
      <vt:lpstr>7_Office Theme</vt:lpstr>
      <vt:lpstr>BIGTABLE A Distributed Storage System for Structured Data</vt:lpstr>
      <vt:lpstr>Outline</vt:lpstr>
      <vt:lpstr>Bigtable introduction</vt:lpstr>
      <vt:lpstr>PowerPoint Presentation</vt:lpstr>
      <vt:lpstr>Data model in Bigtable</vt:lpstr>
      <vt:lpstr>Bigtable Data Model</vt:lpstr>
      <vt:lpstr>Bigtable Data Model</vt:lpstr>
      <vt:lpstr>Data Model – WebTable Example</vt:lpstr>
      <vt:lpstr>Data Model – WebTable Example</vt:lpstr>
      <vt:lpstr>Data Model – WebTable Example</vt:lpstr>
      <vt:lpstr>Data Model – WebTable Example</vt:lpstr>
      <vt:lpstr>Data Model – WebTable Example</vt:lpstr>
      <vt:lpstr>Data Model – WebTable Example</vt:lpstr>
      <vt:lpstr>Data Model – WebTable Example</vt:lpstr>
      <vt:lpstr>A Typical Google Machine</vt:lpstr>
      <vt:lpstr>A Google Cluster</vt:lpstr>
      <vt:lpstr>Building Blocks</vt:lpstr>
      <vt:lpstr>Building Blocks</vt:lpstr>
      <vt:lpstr>Building Blocks</vt:lpstr>
      <vt:lpstr>Bigtable Implementation</vt:lpstr>
      <vt:lpstr>Bigtable Implementation</vt:lpstr>
      <vt:lpstr>Bigtable Implementation: Master</vt:lpstr>
      <vt:lpstr>Bigtable Implementation - Tablet Server</vt:lpstr>
      <vt:lpstr>Bigtable Implementation - Tablet</vt:lpstr>
      <vt:lpstr>Bigtable Implementation: How Does a Client Find a Tablet?</vt:lpstr>
      <vt:lpstr>Bigtable Implementation: Tablet Assignment</vt:lpstr>
      <vt:lpstr>Bigtable Implementation: Tablet Assignment</vt:lpstr>
      <vt:lpstr>Bigtable Implementation: Tablet Assignment</vt:lpstr>
      <vt:lpstr>PowerPoint Presentation</vt:lpstr>
      <vt:lpstr>Bigtable Implementation: Tablet Serving</vt:lpstr>
      <vt:lpstr>Bigtable Implementation:Tablet Serving</vt:lpstr>
      <vt:lpstr>Tablet Serving - Write</vt:lpstr>
      <vt:lpstr>Bigtable Implementation:Tablet Serving - Read</vt:lpstr>
      <vt:lpstr>Bigtable Implementation:Tablet Serving - Recover</vt:lpstr>
      <vt:lpstr>Compaction</vt:lpstr>
      <vt:lpstr>Compaction</vt:lpstr>
      <vt:lpstr>Compaction</vt:lpstr>
      <vt:lpstr>Compaction</vt:lpstr>
      <vt:lpstr>Compaction</vt:lpstr>
      <vt:lpstr>Compaction</vt:lpstr>
      <vt:lpstr>Schema Management</vt:lpstr>
      <vt:lpstr>Optimization</vt:lpstr>
      <vt:lpstr>Optimization</vt:lpstr>
      <vt:lpstr>Optimization</vt:lpstr>
      <vt:lpstr>Optimization</vt:lpstr>
      <vt:lpstr>Performance Evaluation</vt:lpstr>
      <vt:lpstr>BIGTABLE COURSE WORK</vt:lpstr>
      <vt:lpstr>GIỚI THIỆU CHỦ ĐỀ</vt:lpstr>
      <vt:lpstr>MỤC TIÊU</vt:lpstr>
      <vt:lpstr>PHƯƠNG PHÁP</vt:lpstr>
      <vt:lpstr>PHƯƠNG PHÁP</vt:lpstr>
      <vt:lpstr>PowerPoint Presentation</vt:lpstr>
      <vt:lpstr> References  </vt:lpstr>
    </vt:vector>
  </TitlesOfParts>
  <Manager>SlideModel</Manager>
  <Company>SlideModel</Company>
  <LinksUpToDate>false</LinksUpToDate>
  <SharedDoc>false</SharedDoc>
  <HyperlinkBase>http://slidemodel.com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SlideModel Free PowerPoint Templates</dc:title>
  <dc:subject>Template</dc:subject>
  <dc:creator>SlideModel</dc:creator>
  <cp:keywords>PowerPoint, Free PowerPoint Templates, SlideModel, Presentations, Designs, Clipart</cp:keywords>
  <dc:description>Download This FREE PowerPoint Templates at http://slidemodel.com</dc:description>
  <cp:lastModifiedBy>Microsoft Office User</cp:lastModifiedBy>
  <cp:revision>1501</cp:revision>
  <dcterms:created xsi:type="dcterms:W3CDTF">2013-09-12T13:05:01Z</dcterms:created>
  <dcterms:modified xsi:type="dcterms:W3CDTF">2019-11-06T12:41:50Z</dcterms:modified>
  <cp:category>Presentations, Business Presentations, Free PowerPoint Templates</cp:category>
  <cp:contentStatus>Template</cp:contentStatus>
</cp:coreProperties>
</file>